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59" r:id="rId7"/>
    <p:sldId id="262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8BD552-4664-4420-9A6E-E4FBF0A4480B}" v="92" dt="2023-02-21T01:32:45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3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Ikuma" userId="5c9e8fed-7841-41af-a27f-dc156e0721d9" providerId="ADAL" clId="{D68BD552-4664-4420-9A6E-E4FBF0A4480B}"/>
    <pc:docChg chg="custSel modSld">
      <pc:chgData name="Laura Ikuma" userId="5c9e8fed-7841-41af-a27f-dc156e0721d9" providerId="ADAL" clId="{D68BD552-4664-4420-9A6E-E4FBF0A4480B}" dt="2023-02-21T16:31:50.847" v="123" actId="20577"/>
      <pc:docMkLst>
        <pc:docMk/>
      </pc:docMkLst>
      <pc:sldChg chg="delSp modSp mod delAnim">
        <pc:chgData name="Laura Ikuma" userId="5c9e8fed-7841-41af-a27f-dc156e0721d9" providerId="ADAL" clId="{D68BD552-4664-4420-9A6E-E4FBF0A4480B}" dt="2023-02-21T16:31:50.847" v="123" actId="20577"/>
        <pc:sldMkLst>
          <pc:docMk/>
          <pc:sldMk cId="1390267985" sldId="256"/>
        </pc:sldMkLst>
        <pc:spChg chg="mod">
          <ac:chgData name="Laura Ikuma" userId="5c9e8fed-7841-41af-a27f-dc156e0721d9" providerId="ADAL" clId="{D68BD552-4664-4420-9A6E-E4FBF0A4480B}" dt="2023-02-21T16:31:50.847" v="123" actId="20577"/>
          <ac:spMkLst>
            <pc:docMk/>
            <pc:sldMk cId="1390267985" sldId="256"/>
            <ac:spMk id="3" creationId="{2000E3C5-A3C1-4C89-978A-77C13D0A1071}"/>
          </ac:spMkLst>
        </pc:spChg>
        <pc:picChg chg="del">
          <ac:chgData name="Laura Ikuma" userId="5c9e8fed-7841-41af-a27f-dc156e0721d9" providerId="ADAL" clId="{D68BD552-4664-4420-9A6E-E4FBF0A4480B}" dt="2023-02-21T01:25:54.031" v="0" actId="478"/>
          <ac:picMkLst>
            <pc:docMk/>
            <pc:sldMk cId="1390267985" sldId="256"/>
            <ac:picMk id="4" creationId="{14EA7382-E0E5-4D69-9313-20786F4881F9}"/>
          </ac:picMkLst>
        </pc:picChg>
      </pc:sldChg>
      <pc:sldChg chg="delSp mod delAnim">
        <pc:chgData name="Laura Ikuma" userId="5c9e8fed-7841-41af-a27f-dc156e0721d9" providerId="ADAL" clId="{D68BD552-4664-4420-9A6E-E4FBF0A4480B}" dt="2023-02-21T01:25:57.957" v="1" actId="478"/>
        <pc:sldMkLst>
          <pc:docMk/>
          <pc:sldMk cId="2735614860" sldId="258"/>
        </pc:sldMkLst>
        <pc:picChg chg="del">
          <ac:chgData name="Laura Ikuma" userId="5c9e8fed-7841-41af-a27f-dc156e0721d9" providerId="ADAL" clId="{D68BD552-4664-4420-9A6E-E4FBF0A4480B}" dt="2023-02-21T01:25:57.957" v="1" actId="478"/>
          <ac:picMkLst>
            <pc:docMk/>
            <pc:sldMk cId="2735614860" sldId="258"/>
            <ac:picMk id="9" creationId="{16C881F0-EB8F-4AA9-9DC4-0FAB64387C6A}"/>
          </ac:picMkLst>
        </pc:picChg>
      </pc:sldChg>
      <pc:sldChg chg="delSp mod delAnim">
        <pc:chgData name="Laura Ikuma" userId="5c9e8fed-7841-41af-a27f-dc156e0721d9" providerId="ADAL" clId="{D68BD552-4664-4420-9A6E-E4FBF0A4480B}" dt="2023-02-21T01:26:02.871" v="2" actId="478"/>
        <pc:sldMkLst>
          <pc:docMk/>
          <pc:sldMk cId="3648036126" sldId="259"/>
        </pc:sldMkLst>
        <pc:picChg chg="del">
          <ac:chgData name="Laura Ikuma" userId="5c9e8fed-7841-41af-a27f-dc156e0721d9" providerId="ADAL" clId="{D68BD552-4664-4420-9A6E-E4FBF0A4480B}" dt="2023-02-21T01:26:02.871" v="2" actId="478"/>
          <ac:picMkLst>
            <pc:docMk/>
            <pc:sldMk cId="3648036126" sldId="259"/>
            <ac:picMk id="10" creationId="{7955FB86-B650-4645-A39E-7F168B59F99F}"/>
          </ac:picMkLst>
        </pc:picChg>
      </pc:sldChg>
      <pc:sldChg chg="delSp modSp mod delAnim">
        <pc:chgData name="Laura Ikuma" userId="5c9e8fed-7841-41af-a27f-dc156e0721d9" providerId="ADAL" clId="{D68BD552-4664-4420-9A6E-E4FBF0A4480B}" dt="2023-02-21T01:32:16.845" v="103" actId="20577"/>
        <pc:sldMkLst>
          <pc:docMk/>
          <pc:sldMk cId="854866356" sldId="260"/>
        </pc:sldMkLst>
        <pc:graphicFrameChg chg="mod">
          <ac:chgData name="Laura Ikuma" userId="5c9e8fed-7841-41af-a27f-dc156e0721d9" providerId="ADAL" clId="{D68BD552-4664-4420-9A6E-E4FBF0A4480B}" dt="2023-02-21T01:32:16.845" v="103" actId="20577"/>
          <ac:graphicFrameMkLst>
            <pc:docMk/>
            <pc:sldMk cId="854866356" sldId="260"/>
            <ac:graphicFrameMk id="9" creationId="{AE0EE2AB-CF80-4D75-B9C4-B92832DF9E98}"/>
          </ac:graphicFrameMkLst>
        </pc:graphicFrameChg>
        <pc:picChg chg="del">
          <ac:chgData name="Laura Ikuma" userId="5c9e8fed-7841-41af-a27f-dc156e0721d9" providerId="ADAL" clId="{D68BD552-4664-4420-9A6E-E4FBF0A4480B}" dt="2023-02-21T01:26:15.521" v="5" actId="478"/>
          <ac:picMkLst>
            <pc:docMk/>
            <pc:sldMk cId="854866356" sldId="260"/>
            <ac:picMk id="2" creationId="{77F7AD2E-DC6D-49D0-B60A-F914E31D49FF}"/>
          </ac:picMkLst>
        </pc:picChg>
      </pc:sldChg>
      <pc:sldChg chg="delSp modSp mod delAnim">
        <pc:chgData name="Laura Ikuma" userId="5c9e8fed-7841-41af-a27f-dc156e0721d9" providerId="ADAL" clId="{D68BD552-4664-4420-9A6E-E4FBF0A4480B}" dt="2023-02-21T01:29:34.633" v="91" actId="20577"/>
        <pc:sldMkLst>
          <pc:docMk/>
          <pc:sldMk cId="3430547535" sldId="261"/>
        </pc:sldMkLst>
        <pc:spChg chg="mod">
          <ac:chgData name="Laura Ikuma" userId="5c9e8fed-7841-41af-a27f-dc156e0721d9" providerId="ADAL" clId="{D68BD552-4664-4420-9A6E-E4FBF0A4480B}" dt="2023-02-21T01:29:34.633" v="91" actId="20577"/>
          <ac:spMkLst>
            <pc:docMk/>
            <pc:sldMk cId="3430547535" sldId="261"/>
            <ac:spMk id="6" creationId="{3711452C-9AB4-42CF-A238-BC9F12C054EA}"/>
          </ac:spMkLst>
        </pc:spChg>
        <pc:picChg chg="del">
          <ac:chgData name="Laura Ikuma" userId="5c9e8fed-7841-41af-a27f-dc156e0721d9" providerId="ADAL" clId="{D68BD552-4664-4420-9A6E-E4FBF0A4480B}" dt="2023-02-21T01:26:10.306" v="4" actId="478"/>
          <ac:picMkLst>
            <pc:docMk/>
            <pc:sldMk cId="3430547535" sldId="261"/>
            <ac:picMk id="7" creationId="{6F35DD27-B136-4412-BFC7-9D8DA000E23D}"/>
          </ac:picMkLst>
        </pc:picChg>
      </pc:sldChg>
      <pc:sldChg chg="delSp mod delAnim">
        <pc:chgData name="Laura Ikuma" userId="5c9e8fed-7841-41af-a27f-dc156e0721d9" providerId="ADAL" clId="{D68BD552-4664-4420-9A6E-E4FBF0A4480B}" dt="2023-02-21T01:26:06.226" v="3" actId="478"/>
        <pc:sldMkLst>
          <pc:docMk/>
          <pc:sldMk cId="3936625170" sldId="262"/>
        </pc:sldMkLst>
        <pc:picChg chg="del">
          <ac:chgData name="Laura Ikuma" userId="5c9e8fed-7841-41af-a27f-dc156e0721d9" providerId="ADAL" clId="{D68BD552-4664-4420-9A6E-E4FBF0A4480B}" dt="2023-02-21T01:26:06.226" v="3" actId="478"/>
          <ac:picMkLst>
            <pc:docMk/>
            <pc:sldMk cId="3936625170" sldId="262"/>
            <ac:picMk id="7" creationId="{E7D1D9AE-3DA8-4B83-B0F4-3D87B4B323D7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transet.lsu.edu/about-us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transet.lsu.edu/about-u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7BB7C-444C-4F61-8BF5-A76213D8600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F7C72F-6115-4ED0-964C-D1D801287ABA}">
      <dgm:prSet phldrT="[Text]" custT="1"/>
      <dgm:spPr/>
      <dgm:t>
        <a:bodyPr/>
        <a:lstStyle/>
        <a:p>
          <a:pPr algn="ctr"/>
          <a:r>
            <a:rPr lang="en-US" sz="2400" dirty="0"/>
            <a:t>Objective: </a:t>
          </a:r>
        </a:p>
        <a:p>
          <a:pPr algn="l"/>
          <a:r>
            <a:rPr lang="en-US" sz="2400" dirty="0"/>
            <a:t>Develop a comprehensive workforce development program to educate tribal communities about emerging transportation issues and increase interest in transportation careers. </a:t>
          </a:r>
        </a:p>
      </dgm:t>
    </dgm:pt>
    <dgm:pt modelId="{22D87AD4-DEAF-4330-B6E9-8A9154F27A67}" type="parTrans" cxnId="{E52AA43A-CE18-4767-B525-20652D5C7864}">
      <dgm:prSet/>
      <dgm:spPr/>
      <dgm:t>
        <a:bodyPr/>
        <a:lstStyle/>
        <a:p>
          <a:endParaRPr lang="en-US"/>
        </a:p>
      </dgm:t>
    </dgm:pt>
    <dgm:pt modelId="{DD4F47D6-C28B-4A94-AA96-6E666386D546}" type="sibTrans" cxnId="{E52AA43A-CE18-4767-B525-20652D5C7864}">
      <dgm:prSet/>
      <dgm:spPr/>
      <dgm:t>
        <a:bodyPr/>
        <a:lstStyle/>
        <a:p>
          <a:endParaRPr lang="en-US"/>
        </a:p>
      </dgm:t>
    </dgm:pt>
    <dgm:pt modelId="{9FB5159B-4582-43FA-87CD-ACEBDBD43D7E}">
      <dgm:prSet phldrT="[Text]" custT="1"/>
      <dgm:spPr/>
      <dgm:t>
        <a:bodyPr/>
        <a:lstStyle/>
        <a:p>
          <a:r>
            <a:rPr lang="en-US" sz="2400" dirty="0"/>
            <a:t>Louisiana State University (LSU): Laura Ikuma, PhD, (Principal Investigator), Isabelina Nahmens, PhD (Co-PI)</a:t>
          </a:r>
        </a:p>
        <a:p>
          <a:r>
            <a:rPr lang="en-US" sz="2400" dirty="0"/>
            <a:t>Navajo Technical University (NTU): Gholam Ehteshami, PhD, (Co-PI)</a:t>
          </a:r>
        </a:p>
      </dgm:t>
    </dgm:pt>
    <dgm:pt modelId="{EEF88E2F-5DE4-4D52-82CC-F2A9499ED405}" type="parTrans" cxnId="{F4DFB155-9060-44FC-A5CF-77FCD1025194}">
      <dgm:prSet/>
      <dgm:spPr/>
      <dgm:t>
        <a:bodyPr/>
        <a:lstStyle/>
        <a:p>
          <a:endParaRPr lang="en-US"/>
        </a:p>
      </dgm:t>
    </dgm:pt>
    <dgm:pt modelId="{7802D481-55C2-4D37-828D-3F792A2EE1DC}" type="sibTrans" cxnId="{F4DFB155-9060-44FC-A5CF-77FCD1025194}">
      <dgm:prSet/>
      <dgm:spPr/>
      <dgm:t>
        <a:bodyPr/>
        <a:lstStyle/>
        <a:p>
          <a:endParaRPr lang="en-US"/>
        </a:p>
      </dgm:t>
    </dgm:pt>
    <dgm:pt modelId="{4DF8ECC2-B711-4C0A-9333-F751C2F98C03}">
      <dgm:prSet phldrT="[Text]"/>
      <dgm:spPr/>
      <dgm:t>
        <a:bodyPr/>
        <a:lstStyle/>
        <a:p>
          <a:r>
            <a:rPr lang="en-US" dirty="0"/>
            <a:t>Funding source: Transportation Consortium of South-Central States </a:t>
          </a:r>
          <a:r>
            <a:rPr lang="en-US" dirty="0">
              <a:solidFill>
                <a:schemeClr val="tx1"/>
              </a:solidFill>
            </a:rPr>
            <a:t>(</a:t>
          </a:r>
          <a:r>
            <a:rPr lang="en-US" u="sng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https://transet.lsu.edu/about-us/</a:t>
          </a:r>
          <a:r>
            <a:rPr lang="en-US" dirty="0">
              <a:solidFill>
                <a:schemeClr val="tx1"/>
              </a:solidFill>
            </a:rPr>
            <a:t>)</a:t>
          </a:r>
        </a:p>
      </dgm:t>
    </dgm:pt>
    <dgm:pt modelId="{F13B9461-CE79-44B9-B5CF-767E7145AAD4}" type="parTrans" cxnId="{0DEBA250-6A5E-4DFB-BCC2-CA722148F745}">
      <dgm:prSet/>
      <dgm:spPr/>
      <dgm:t>
        <a:bodyPr/>
        <a:lstStyle/>
        <a:p>
          <a:endParaRPr lang="en-US"/>
        </a:p>
      </dgm:t>
    </dgm:pt>
    <dgm:pt modelId="{27CC6309-0159-4313-994D-4D15EA4F8891}" type="sibTrans" cxnId="{0DEBA250-6A5E-4DFB-BCC2-CA722148F745}">
      <dgm:prSet/>
      <dgm:spPr/>
      <dgm:t>
        <a:bodyPr/>
        <a:lstStyle/>
        <a:p>
          <a:endParaRPr lang="en-US"/>
        </a:p>
      </dgm:t>
    </dgm:pt>
    <dgm:pt modelId="{7D5907E0-8EF6-450D-9919-79EE6D6F5754}" type="pres">
      <dgm:prSet presAssocID="{D297BB7C-444C-4F61-8BF5-A76213D86007}" presName="diagram" presStyleCnt="0">
        <dgm:presLayoutVars>
          <dgm:dir/>
          <dgm:resizeHandles val="exact"/>
        </dgm:presLayoutVars>
      </dgm:prSet>
      <dgm:spPr/>
    </dgm:pt>
    <dgm:pt modelId="{7167B88F-DB2B-4845-9CE1-2C5FBBB73940}" type="pres">
      <dgm:prSet presAssocID="{C9F7C72F-6115-4ED0-964C-D1D801287ABA}" presName="node" presStyleLbl="node1" presStyleIdx="0" presStyleCnt="3" custScaleX="239813" custScaleY="70121">
        <dgm:presLayoutVars>
          <dgm:bulletEnabled val="1"/>
        </dgm:presLayoutVars>
      </dgm:prSet>
      <dgm:spPr/>
    </dgm:pt>
    <dgm:pt modelId="{92999F99-A645-4EC0-8E33-668416A9AC8B}" type="pres">
      <dgm:prSet presAssocID="{DD4F47D6-C28B-4A94-AA96-6E666386D546}" presName="sibTrans" presStyleCnt="0"/>
      <dgm:spPr/>
    </dgm:pt>
    <dgm:pt modelId="{12D46530-0BA3-4FB2-B7E0-47C731B8402C}" type="pres">
      <dgm:prSet presAssocID="{9FB5159B-4582-43FA-87CD-ACEBDBD43D7E}" presName="node" presStyleLbl="node1" presStyleIdx="1" presStyleCnt="3" custLinFactNeighborX="-13409" custLinFactNeighborY="29">
        <dgm:presLayoutVars>
          <dgm:bulletEnabled val="1"/>
        </dgm:presLayoutVars>
      </dgm:prSet>
      <dgm:spPr/>
    </dgm:pt>
    <dgm:pt modelId="{6EE154C1-02D9-41DA-B707-2FC74DFF7A84}" type="pres">
      <dgm:prSet presAssocID="{7802D481-55C2-4D37-828D-3F792A2EE1DC}" presName="sibTrans" presStyleCnt="0"/>
      <dgm:spPr/>
    </dgm:pt>
    <dgm:pt modelId="{D98350CF-B495-4DA6-B5A4-F61D131F5102}" type="pres">
      <dgm:prSet presAssocID="{4DF8ECC2-B711-4C0A-9333-F751C2F98C03}" presName="node" presStyleLbl="node1" presStyleIdx="2" presStyleCnt="3" custLinFactNeighborX="52633" custLinFactNeighborY="360">
        <dgm:presLayoutVars>
          <dgm:bulletEnabled val="1"/>
        </dgm:presLayoutVars>
      </dgm:prSet>
      <dgm:spPr/>
    </dgm:pt>
  </dgm:ptLst>
  <dgm:cxnLst>
    <dgm:cxn modelId="{E52AA43A-CE18-4767-B525-20652D5C7864}" srcId="{D297BB7C-444C-4F61-8BF5-A76213D86007}" destId="{C9F7C72F-6115-4ED0-964C-D1D801287ABA}" srcOrd="0" destOrd="0" parTransId="{22D87AD4-DEAF-4330-B6E9-8A9154F27A67}" sibTransId="{DD4F47D6-C28B-4A94-AA96-6E666386D546}"/>
    <dgm:cxn modelId="{B67EAE40-2A93-4FF2-8959-080A9153DCD3}" type="presOf" srcId="{9FB5159B-4582-43FA-87CD-ACEBDBD43D7E}" destId="{12D46530-0BA3-4FB2-B7E0-47C731B8402C}" srcOrd="0" destOrd="0" presId="urn:microsoft.com/office/officeart/2005/8/layout/default"/>
    <dgm:cxn modelId="{6199EB6F-AA33-4DD5-A5F8-6B2131C9CF2C}" type="presOf" srcId="{C9F7C72F-6115-4ED0-964C-D1D801287ABA}" destId="{7167B88F-DB2B-4845-9CE1-2C5FBBB73940}" srcOrd="0" destOrd="0" presId="urn:microsoft.com/office/officeart/2005/8/layout/default"/>
    <dgm:cxn modelId="{0DEBA250-6A5E-4DFB-BCC2-CA722148F745}" srcId="{D297BB7C-444C-4F61-8BF5-A76213D86007}" destId="{4DF8ECC2-B711-4C0A-9333-F751C2F98C03}" srcOrd="2" destOrd="0" parTransId="{F13B9461-CE79-44B9-B5CF-767E7145AAD4}" sibTransId="{27CC6309-0159-4313-994D-4D15EA4F8891}"/>
    <dgm:cxn modelId="{F4DFB155-9060-44FC-A5CF-77FCD1025194}" srcId="{D297BB7C-444C-4F61-8BF5-A76213D86007}" destId="{9FB5159B-4582-43FA-87CD-ACEBDBD43D7E}" srcOrd="1" destOrd="0" parTransId="{EEF88E2F-5DE4-4D52-82CC-F2A9499ED405}" sibTransId="{7802D481-55C2-4D37-828D-3F792A2EE1DC}"/>
    <dgm:cxn modelId="{987427A0-6AD4-4B78-B1CE-9005E534E7C7}" type="presOf" srcId="{4DF8ECC2-B711-4C0A-9333-F751C2F98C03}" destId="{D98350CF-B495-4DA6-B5A4-F61D131F5102}" srcOrd="0" destOrd="0" presId="urn:microsoft.com/office/officeart/2005/8/layout/default"/>
    <dgm:cxn modelId="{BFB1D2DE-39C0-4FC6-9555-FB312C8FB62B}" type="presOf" srcId="{D297BB7C-444C-4F61-8BF5-A76213D86007}" destId="{7D5907E0-8EF6-450D-9919-79EE6D6F5754}" srcOrd="0" destOrd="0" presId="urn:microsoft.com/office/officeart/2005/8/layout/default"/>
    <dgm:cxn modelId="{1F930D9B-7F03-4E22-9653-3268BADD820E}" type="presParOf" srcId="{7D5907E0-8EF6-450D-9919-79EE6D6F5754}" destId="{7167B88F-DB2B-4845-9CE1-2C5FBBB73940}" srcOrd="0" destOrd="0" presId="urn:microsoft.com/office/officeart/2005/8/layout/default"/>
    <dgm:cxn modelId="{045936A6-826F-4E53-BDA4-6BBD909ABF53}" type="presParOf" srcId="{7D5907E0-8EF6-450D-9919-79EE6D6F5754}" destId="{92999F99-A645-4EC0-8E33-668416A9AC8B}" srcOrd="1" destOrd="0" presId="urn:microsoft.com/office/officeart/2005/8/layout/default"/>
    <dgm:cxn modelId="{A427AE9A-C3A6-4D7E-BEB1-05C00FFB969C}" type="presParOf" srcId="{7D5907E0-8EF6-450D-9919-79EE6D6F5754}" destId="{12D46530-0BA3-4FB2-B7E0-47C731B8402C}" srcOrd="2" destOrd="0" presId="urn:microsoft.com/office/officeart/2005/8/layout/default"/>
    <dgm:cxn modelId="{056BC166-F0C6-4456-ADF9-9D2ACF317642}" type="presParOf" srcId="{7D5907E0-8EF6-450D-9919-79EE6D6F5754}" destId="{6EE154C1-02D9-41DA-B707-2FC74DFF7A84}" srcOrd="3" destOrd="0" presId="urn:microsoft.com/office/officeart/2005/8/layout/default"/>
    <dgm:cxn modelId="{E6FC3AA3-475F-4415-B376-112B765E9BE8}" type="presParOf" srcId="{7D5907E0-8EF6-450D-9919-79EE6D6F5754}" destId="{D98350CF-B495-4DA6-B5A4-F61D131F510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9A099C-F429-4B7B-B4ED-FEEDD2AEE4F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64B4B-690C-4ADC-857C-D3F49FEE6518}">
      <dgm:prSet phldrT="[Text]"/>
      <dgm:spPr/>
      <dgm:t>
        <a:bodyPr/>
        <a:lstStyle/>
        <a:p>
          <a:r>
            <a:rPr lang="en-US" dirty="0"/>
            <a:t>Survey</a:t>
          </a:r>
        </a:p>
      </dgm:t>
    </dgm:pt>
    <dgm:pt modelId="{65C99954-C670-4862-93F8-153A619768DE}" type="parTrans" cxnId="{C251F8EB-E4EE-4808-A6B1-E232047CA5A6}">
      <dgm:prSet/>
      <dgm:spPr/>
      <dgm:t>
        <a:bodyPr/>
        <a:lstStyle/>
        <a:p>
          <a:endParaRPr lang="en-US"/>
        </a:p>
      </dgm:t>
    </dgm:pt>
    <dgm:pt modelId="{24813B96-92BC-42A1-8EA6-D73038497617}" type="sibTrans" cxnId="{C251F8EB-E4EE-4808-A6B1-E232047CA5A6}">
      <dgm:prSet/>
      <dgm:spPr/>
      <dgm:t>
        <a:bodyPr/>
        <a:lstStyle/>
        <a:p>
          <a:endParaRPr lang="en-US"/>
        </a:p>
      </dgm:t>
    </dgm:pt>
    <dgm:pt modelId="{57A89D69-976A-4570-9EC2-2F706AC79D71}">
      <dgm:prSet phldrT="[Text]" custT="1"/>
      <dgm:spPr/>
      <dgm:t>
        <a:bodyPr/>
        <a:lstStyle/>
        <a:p>
          <a:r>
            <a:rPr lang="en-US" sz="2400" dirty="0"/>
            <a:t>70 participants (all genders, 18 years or older)</a:t>
          </a:r>
        </a:p>
      </dgm:t>
    </dgm:pt>
    <dgm:pt modelId="{1CC41AC8-661C-4B65-875B-DDEAB9295992}" type="parTrans" cxnId="{8258423D-53E0-4510-95D4-73CE2554ACF6}">
      <dgm:prSet/>
      <dgm:spPr/>
      <dgm:t>
        <a:bodyPr/>
        <a:lstStyle/>
        <a:p>
          <a:endParaRPr lang="en-US"/>
        </a:p>
      </dgm:t>
    </dgm:pt>
    <dgm:pt modelId="{F8E00630-4392-4CD8-AF7B-C0D707E3B987}" type="sibTrans" cxnId="{8258423D-53E0-4510-95D4-73CE2554ACF6}">
      <dgm:prSet/>
      <dgm:spPr/>
      <dgm:t>
        <a:bodyPr/>
        <a:lstStyle/>
        <a:p>
          <a:endParaRPr lang="en-US"/>
        </a:p>
      </dgm:t>
    </dgm:pt>
    <dgm:pt modelId="{FD6474B8-7090-442D-AE3E-4B0BAECA2900}">
      <dgm:prSet phldrT="[Text]"/>
      <dgm:spPr/>
      <dgm:t>
        <a:bodyPr/>
        <a:lstStyle/>
        <a:p>
          <a:r>
            <a:rPr lang="en-US" dirty="0"/>
            <a:t>Focus Groups</a:t>
          </a:r>
        </a:p>
      </dgm:t>
    </dgm:pt>
    <dgm:pt modelId="{C3A04426-C230-436E-8782-3C31A85653ED}" type="parTrans" cxnId="{A30A3F76-442B-45C5-BFBC-7A61F9075410}">
      <dgm:prSet/>
      <dgm:spPr/>
      <dgm:t>
        <a:bodyPr/>
        <a:lstStyle/>
        <a:p>
          <a:endParaRPr lang="en-US"/>
        </a:p>
      </dgm:t>
    </dgm:pt>
    <dgm:pt modelId="{C97091F0-B40E-438F-9F3B-15313D578007}" type="sibTrans" cxnId="{A30A3F76-442B-45C5-BFBC-7A61F9075410}">
      <dgm:prSet/>
      <dgm:spPr/>
      <dgm:t>
        <a:bodyPr/>
        <a:lstStyle/>
        <a:p>
          <a:endParaRPr lang="en-US"/>
        </a:p>
      </dgm:t>
    </dgm:pt>
    <dgm:pt modelId="{F3DCFA43-94AD-4EA5-BB9E-7FA03DD473B5}">
      <dgm:prSet phldrT="[Text]" custT="1"/>
      <dgm:spPr/>
      <dgm:t>
        <a:bodyPr/>
        <a:lstStyle/>
        <a:p>
          <a:r>
            <a:rPr lang="en-US" sz="2400" dirty="0"/>
            <a:t>10 participants (all genders, 18 years or older)</a:t>
          </a:r>
        </a:p>
      </dgm:t>
    </dgm:pt>
    <dgm:pt modelId="{00168BA0-9F4C-46ED-8DF9-B49C55461DB7}" type="parTrans" cxnId="{7458F5B1-01F9-4730-9236-343D38A12E9A}">
      <dgm:prSet/>
      <dgm:spPr/>
      <dgm:t>
        <a:bodyPr/>
        <a:lstStyle/>
        <a:p>
          <a:endParaRPr lang="en-US"/>
        </a:p>
      </dgm:t>
    </dgm:pt>
    <dgm:pt modelId="{F6E872CF-CD0F-4F07-81F0-CE19F2BF48C4}" type="sibTrans" cxnId="{7458F5B1-01F9-4730-9236-343D38A12E9A}">
      <dgm:prSet/>
      <dgm:spPr/>
      <dgm:t>
        <a:bodyPr/>
        <a:lstStyle/>
        <a:p>
          <a:endParaRPr lang="en-US"/>
        </a:p>
      </dgm:t>
    </dgm:pt>
    <dgm:pt modelId="{B3CA4214-2421-4D7D-863C-5B20F379CB19}">
      <dgm:prSet custT="1"/>
      <dgm:spPr/>
      <dgm:t>
        <a:bodyPr/>
        <a:lstStyle/>
        <a:p>
          <a:r>
            <a:rPr lang="en-US" sz="2400" dirty="0"/>
            <a:t>Electronically administered through Qualtrics (managed through LSU)</a:t>
          </a:r>
        </a:p>
      </dgm:t>
    </dgm:pt>
    <dgm:pt modelId="{24D87754-0A28-4FBE-87A9-30C924AF7DED}" type="parTrans" cxnId="{E9F1FEDE-502A-4319-8897-F0AFC6EA85B6}">
      <dgm:prSet/>
      <dgm:spPr/>
      <dgm:t>
        <a:bodyPr/>
        <a:lstStyle/>
        <a:p>
          <a:endParaRPr lang="en-US"/>
        </a:p>
      </dgm:t>
    </dgm:pt>
    <dgm:pt modelId="{AE2A5C54-E681-41F3-925D-8CAAEA2BF95C}" type="sibTrans" cxnId="{E9F1FEDE-502A-4319-8897-F0AFC6EA85B6}">
      <dgm:prSet/>
      <dgm:spPr/>
      <dgm:t>
        <a:bodyPr/>
        <a:lstStyle/>
        <a:p>
          <a:endParaRPr lang="en-US"/>
        </a:p>
      </dgm:t>
    </dgm:pt>
    <dgm:pt modelId="{CD5D2C2C-15B3-43EF-AB6C-9AD348F35403}">
      <dgm:prSet custT="1"/>
      <dgm:spPr/>
      <dgm:t>
        <a:bodyPr/>
        <a:lstStyle/>
        <a:p>
          <a:r>
            <a:rPr lang="en-US" sz="2400" dirty="0"/>
            <a:t>30 minutes to complete</a:t>
          </a:r>
        </a:p>
      </dgm:t>
    </dgm:pt>
    <dgm:pt modelId="{C51512C4-8C7F-4668-8037-61D5AEFB0A2A}" type="parTrans" cxnId="{2EA7EBC4-6AA8-489D-8B53-53DC385274A8}">
      <dgm:prSet/>
      <dgm:spPr/>
      <dgm:t>
        <a:bodyPr/>
        <a:lstStyle/>
        <a:p>
          <a:endParaRPr lang="en-US"/>
        </a:p>
      </dgm:t>
    </dgm:pt>
    <dgm:pt modelId="{6BAF4A98-0F9E-4C37-A11B-19506885EA70}" type="sibTrans" cxnId="{2EA7EBC4-6AA8-489D-8B53-53DC385274A8}">
      <dgm:prSet/>
      <dgm:spPr/>
      <dgm:t>
        <a:bodyPr/>
        <a:lstStyle/>
        <a:p>
          <a:endParaRPr lang="en-US"/>
        </a:p>
      </dgm:t>
    </dgm:pt>
    <dgm:pt modelId="{4EB4B0ED-F790-4D56-B1CD-A6BFC9630C99}">
      <dgm:prSet custT="1"/>
      <dgm:spPr/>
      <dgm:t>
        <a:bodyPr/>
        <a:lstStyle/>
        <a:p>
          <a:r>
            <a:rPr lang="en-US" sz="2400" dirty="0"/>
            <a:t>Recruit students by email</a:t>
          </a:r>
        </a:p>
      </dgm:t>
    </dgm:pt>
    <dgm:pt modelId="{C1701C3F-A56F-46A3-A1F1-BAF990DADB06}" type="parTrans" cxnId="{5BD1A0A1-24D6-43AF-A498-22046355FB19}">
      <dgm:prSet/>
      <dgm:spPr/>
      <dgm:t>
        <a:bodyPr/>
        <a:lstStyle/>
        <a:p>
          <a:endParaRPr lang="en-US"/>
        </a:p>
      </dgm:t>
    </dgm:pt>
    <dgm:pt modelId="{01331E24-28D5-4A69-BBC2-8024C20AC098}" type="sibTrans" cxnId="{5BD1A0A1-24D6-43AF-A498-22046355FB19}">
      <dgm:prSet/>
      <dgm:spPr/>
      <dgm:t>
        <a:bodyPr/>
        <a:lstStyle/>
        <a:p>
          <a:endParaRPr lang="en-US"/>
        </a:p>
      </dgm:t>
    </dgm:pt>
    <dgm:pt modelId="{6DBCD232-F918-4028-A714-C0395BAA93CD}">
      <dgm:prSet custT="1"/>
      <dgm:spPr/>
      <dgm:t>
        <a:bodyPr/>
        <a:lstStyle/>
        <a:p>
          <a:r>
            <a:rPr lang="en-US" sz="2400" dirty="0"/>
            <a:t>Conducted through Zoom and/or in-person on NTU campus</a:t>
          </a:r>
        </a:p>
      </dgm:t>
    </dgm:pt>
    <dgm:pt modelId="{3312C463-02F1-4AB9-963F-8EF8C328E6DE}" type="parTrans" cxnId="{198CF179-68DB-459B-A17A-081F6DB66FC3}">
      <dgm:prSet/>
      <dgm:spPr/>
      <dgm:t>
        <a:bodyPr/>
        <a:lstStyle/>
        <a:p>
          <a:endParaRPr lang="en-US"/>
        </a:p>
      </dgm:t>
    </dgm:pt>
    <dgm:pt modelId="{F5ACF3A0-24AF-4232-82DE-19AF6B072E42}" type="sibTrans" cxnId="{198CF179-68DB-459B-A17A-081F6DB66FC3}">
      <dgm:prSet/>
      <dgm:spPr/>
      <dgm:t>
        <a:bodyPr/>
        <a:lstStyle/>
        <a:p>
          <a:endParaRPr lang="en-US"/>
        </a:p>
      </dgm:t>
    </dgm:pt>
    <dgm:pt modelId="{7326089D-E23C-4CD4-9025-EE6CCEA7BE9D}">
      <dgm:prSet custT="1"/>
      <dgm:spPr/>
      <dgm:t>
        <a:bodyPr/>
        <a:lstStyle/>
        <a:p>
          <a:r>
            <a:rPr lang="en-US" sz="2400" dirty="0"/>
            <a:t>1 hour to complete</a:t>
          </a:r>
        </a:p>
      </dgm:t>
    </dgm:pt>
    <dgm:pt modelId="{301C69EC-5968-4DD2-A64A-1F645D86F181}" type="parTrans" cxnId="{4C7E0667-B312-4A12-B53E-AB8EFCD39283}">
      <dgm:prSet/>
      <dgm:spPr/>
      <dgm:t>
        <a:bodyPr/>
        <a:lstStyle/>
        <a:p>
          <a:endParaRPr lang="en-US"/>
        </a:p>
      </dgm:t>
    </dgm:pt>
    <dgm:pt modelId="{6A0EE296-8FFD-432F-A2C5-A8A5FC65CDE2}" type="sibTrans" cxnId="{4C7E0667-B312-4A12-B53E-AB8EFCD39283}">
      <dgm:prSet/>
      <dgm:spPr/>
      <dgm:t>
        <a:bodyPr/>
        <a:lstStyle/>
        <a:p>
          <a:endParaRPr lang="en-US"/>
        </a:p>
      </dgm:t>
    </dgm:pt>
    <dgm:pt modelId="{AD362F1B-C5F6-40F9-A71D-68850371832A}">
      <dgm:prSet custT="1"/>
      <dgm:spPr/>
      <dgm:t>
        <a:bodyPr/>
        <a:lstStyle/>
        <a:p>
          <a:r>
            <a:rPr lang="en-US" sz="2400" dirty="0"/>
            <a:t>Recruit students through NTU faculty and/or email</a:t>
          </a:r>
        </a:p>
      </dgm:t>
    </dgm:pt>
    <dgm:pt modelId="{8CFDC7E8-FFDB-4923-8D49-FE38E4867238}" type="parTrans" cxnId="{A73A46D2-9F3F-4B37-83DC-BE0F0AE8DFCF}">
      <dgm:prSet/>
      <dgm:spPr/>
      <dgm:t>
        <a:bodyPr/>
        <a:lstStyle/>
        <a:p>
          <a:endParaRPr lang="en-US"/>
        </a:p>
      </dgm:t>
    </dgm:pt>
    <dgm:pt modelId="{3F3E0C88-B0AF-4A75-89EA-0A132F6647AA}" type="sibTrans" cxnId="{A73A46D2-9F3F-4B37-83DC-BE0F0AE8DFCF}">
      <dgm:prSet/>
      <dgm:spPr/>
      <dgm:t>
        <a:bodyPr/>
        <a:lstStyle/>
        <a:p>
          <a:endParaRPr lang="en-US"/>
        </a:p>
      </dgm:t>
    </dgm:pt>
    <dgm:pt modelId="{80329279-78E6-49FB-A913-AC07F2788635}" type="pres">
      <dgm:prSet presAssocID="{CB9A099C-F429-4B7B-B4ED-FEEDD2AEE4F3}" presName="Name0" presStyleCnt="0">
        <dgm:presLayoutVars>
          <dgm:dir/>
          <dgm:animLvl val="lvl"/>
          <dgm:resizeHandles val="exact"/>
        </dgm:presLayoutVars>
      </dgm:prSet>
      <dgm:spPr/>
    </dgm:pt>
    <dgm:pt modelId="{90E83BDC-8E81-4E2C-8407-0DE0C1B27F84}" type="pres">
      <dgm:prSet presAssocID="{6C864B4B-690C-4ADC-857C-D3F49FEE6518}" presName="composite" presStyleCnt="0"/>
      <dgm:spPr/>
    </dgm:pt>
    <dgm:pt modelId="{3E04E0E5-C151-46E3-91C6-B812F832E93B}" type="pres">
      <dgm:prSet presAssocID="{6C864B4B-690C-4ADC-857C-D3F49FEE651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3AEA8A2-AC4B-4A01-9C04-531B4E0136A4}" type="pres">
      <dgm:prSet presAssocID="{6C864B4B-690C-4ADC-857C-D3F49FEE6518}" presName="desTx" presStyleLbl="alignAccFollowNode1" presStyleIdx="0" presStyleCnt="2">
        <dgm:presLayoutVars>
          <dgm:bulletEnabled val="1"/>
        </dgm:presLayoutVars>
      </dgm:prSet>
      <dgm:spPr/>
    </dgm:pt>
    <dgm:pt modelId="{AF4F6F34-D237-4A76-A64F-A4CFC8F53E9E}" type="pres">
      <dgm:prSet presAssocID="{24813B96-92BC-42A1-8EA6-D73038497617}" presName="space" presStyleCnt="0"/>
      <dgm:spPr/>
    </dgm:pt>
    <dgm:pt modelId="{CA793F2D-32B1-4DD9-ACE6-7D80B1FEEB63}" type="pres">
      <dgm:prSet presAssocID="{FD6474B8-7090-442D-AE3E-4B0BAECA2900}" presName="composite" presStyleCnt="0"/>
      <dgm:spPr/>
    </dgm:pt>
    <dgm:pt modelId="{04E8FF58-E854-4419-A88C-E743317DBFBA}" type="pres">
      <dgm:prSet presAssocID="{FD6474B8-7090-442D-AE3E-4B0BAECA29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DD19D72-F4B6-49E2-A915-E4509173C97A}" type="pres">
      <dgm:prSet presAssocID="{FD6474B8-7090-442D-AE3E-4B0BAECA290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69E4B07-0CAA-4DD2-9EB8-20888C5C7A31}" type="presOf" srcId="{7326089D-E23C-4CD4-9025-EE6CCEA7BE9D}" destId="{2DD19D72-F4B6-49E2-A915-E4509173C97A}" srcOrd="0" destOrd="2" presId="urn:microsoft.com/office/officeart/2005/8/layout/hList1"/>
    <dgm:cxn modelId="{671A040F-53CF-4BE3-9C17-0FADFD96070C}" type="presOf" srcId="{CB9A099C-F429-4B7B-B4ED-FEEDD2AEE4F3}" destId="{80329279-78E6-49FB-A913-AC07F2788635}" srcOrd="0" destOrd="0" presId="urn:microsoft.com/office/officeart/2005/8/layout/hList1"/>
    <dgm:cxn modelId="{48190227-F95F-42CC-AE83-8E9E531573CB}" type="presOf" srcId="{CD5D2C2C-15B3-43EF-AB6C-9AD348F35403}" destId="{53AEA8A2-AC4B-4A01-9C04-531B4E0136A4}" srcOrd="0" destOrd="2" presId="urn:microsoft.com/office/officeart/2005/8/layout/hList1"/>
    <dgm:cxn modelId="{3B64B43A-2FB2-43D6-A60C-F33FEF0A2F0A}" type="presOf" srcId="{6DBCD232-F918-4028-A714-C0395BAA93CD}" destId="{2DD19D72-F4B6-49E2-A915-E4509173C97A}" srcOrd="0" destOrd="1" presId="urn:microsoft.com/office/officeart/2005/8/layout/hList1"/>
    <dgm:cxn modelId="{8258423D-53E0-4510-95D4-73CE2554ACF6}" srcId="{6C864B4B-690C-4ADC-857C-D3F49FEE6518}" destId="{57A89D69-976A-4570-9EC2-2F706AC79D71}" srcOrd="0" destOrd="0" parTransId="{1CC41AC8-661C-4B65-875B-DDEAB9295992}" sibTransId="{F8E00630-4392-4CD8-AF7B-C0D707E3B987}"/>
    <dgm:cxn modelId="{4C7E0667-B312-4A12-B53E-AB8EFCD39283}" srcId="{FD6474B8-7090-442D-AE3E-4B0BAECA2900}" destId="{7326089D-E23C-4CD4-9025-EE6CCEA7BE9D}" srcOrd="2" destOrd="0" parTransId="{301C69EC-5968-4DD2-A64A-1F645D86F181}" sibTransId="{6A0EE296-8FFD-432F-A2C5-A8A5FC65CDE2}"/>
    <dgm:cxn modelId="{35083549-5A76-44C5-BCFF-720E4E44DCE5}" type="presOf" srcId="{FD6474B8-7090-442D-AE3E-4B0BAECA2900}" destId="{04E8FF58-E854-4419-A88C-E743317DBFBA}" srcOrd="0" destOrd="0" presId="urn:microsoft.com/office/officeart/2005/8/layout/hList1"/>
    <dgm:cxn modelId="{A30A3F76-442B-45C5-BFBC-7A61F9075410}" srcId="{CB9A099C-F429-4B7B-B4ED-FEEDD2AEE4F3}" destId="{FD6474B8-7090-442D-AE3E-4B0BAECA2900}" srcOrd="1" destOrd="0" parTransId="{C3A04426-C230-436E-8782-3C31A85653ED}" sibTransId="{C97091F0-B40E-438F-9F3B-15313D578007}"/>
    <dgm:cxn modelId="{198CF179-68DB-459B-A17A-081F6DB66FC3}" srcId="{FD6474B8-7090-442D-AE3E-4B0BAECA2900}" destId="{6DBCD232-F918-4028-A714-C0395BAA93CD}" srcOrd="1" destOrd="0" parTransId="{3312C463-02F1-4AB9-963F-8EF8C328E6DE}" sibTransId="{F5ACF3A0-24AF-4232-82DE-19AF6B072E42}"/>
    <dgm:cxn modelId="{2921EC7F-0F05-4AF0-8F8F-078410389218}" type="presOf" srcId="{F3DCFA43-94AD-4EA5-BB9E-7FA03DD473B5}" destId="{2DD19D72-F4B6-49E2-A915-E4509173C97A}" srcOrd="0" destOrd="0" presId="urn:microsoft.com/office/officeart/2005/8/layout/hList1"/>
    <dgm:cxn modelId="{D00CF983-E72D-45AE-97E6-42AF04BB323E}" type="presOf" srcId="{AD362F1B-C5F6-40F9-A71D-68850371832A}" destId="{2DD19D72-F4B6-49E2-A915-E4509173C97A}" srcOrd="0" destOrd="3" presId="urn:microsoft.com/office/officeart/2005/8/layout/hList1"/>
    <dgm:cxn modelId="{21850E8E-87C2-4838-808A-264CB56D033D}" type="presOf" srcId="{4EB4B0ED-F790-4D56-B1CD-A6BFC9630C99}" destId="{53AEA8A2-AC4B-4A01-9C04-531B4E0136A4}" srcOrd="0" destOrd="3" presId="urn:microsoft.com/office/officeart/2005/8/layout/hList1"/>
    <dgm:cxn modelId="{4AD70C96-4861-4FDA-80FB-7172E1A456C6}" type="presOf" srcId="{57A89D69-976A-4570-9EC2-2F706AC79D71}" destId="{53AEA8A2-AC4B-4A01-9C04-531B4E0136A4}" srcOrd="0" destOrd="0" presId="urn:microsoft.com/office/officeart/2005/8/layout/hList1"/>
    <dgm:cxn modelId="{5BD1A0A1-24D6-43AF-A498-22046355FB19}" srcId="{6C864B4B-690C-4ADC-857C-D3F49FEE6518}" destId="{4EB4B0ED-F790-4D56-B1CD-A6BFC9630C99}" srcOrd="3" destOrd="0" parTransId="{C1701C3F-A56F-46A3-A1F1-BAF990DADB06}" sibTransId="{01331E24-28D5-4A69-BBC2-8024C20AC098}"/>
    <dgm:cxn modelId="{7458F5B1-01F9-4730-9236-343D38A12E9A}" srcId="{FD6474B8-7090-442D-AE3E-4B0BAECA2900}" destId="{F3DCFA43-94AD-4EA5-BB9E-7FA03DD473B5}" srcOrd="0" destOrd="0" parTransId="{00168BA0-9F4C-46ED-8DF9-B49C55461DB7}" sibTransId="{F6E872CF-CD0F-4F07-81F0-CE19F2BF48C4}"/>
    <dgm:cxn modelId="{2EA7EBC4-6AA8-489D-8B53-53DC385274A8}" srcId="{6C864B4B-690C-4ADC-857C-D3F49FEE6518}" destId="{CD5D2C2C-15B3-43EF-AB6C-9AD348F35403}" srcOrd="2" destOrd="0" parTransId="{C51512C4-8C7F-4668-8037-61D5AEFB0A2A}" sibTransId="{6BAF4A98-0F9E-4C37-A11B-19506885EA70}"/>
    <dgm:cxn modelId="{A73A46D2-9F3F-4B37-83DC-BE0F0AE8DFCF}" srcId="{FD6474B8-7090-442D-AE3E-4B0BAECA2900}" destId="{AD362F1B-C5F6-40F9-A71D-68850371832A}" srcOrd="3" destOrd="0" parTransId="{8CFDC7E8-FFDB-4923-8D49-FE38E4867238}" sibTransId="{3F3E0C88-B0AF-4A75-89EA-0A132F6647AA}"/>
    <dgm:cxn modelId="{E9F1FEDE-502A-4319-8897-F0AFC6EA85B6}" srcId="{6C864B4B-690C-4ADC-857C-D3F49FEE6518}" destId="{B3CA4214-2421-4D7D-863C-5B20F379CB19}" srcOrd="1" destOrd="0" parTransId="{24D87754-0A28-4FBE-87A9-30C924AF7DED}" sibTransId="{AE2A5C54-E681-41F3-925D-8CAAEA2BF95C}"/>
    <dgm:cxn modelId="{C251F8EB-E4EE-4808-A6B1-E232047CA5A6}" srcId="{CB9A099C-F429-4B7B-B4ED-FEEDD2AEE4F3}" destId="{6C864B4B-690C-4ADC-857C-D3F49FEE6518}" srcOrd="0" destOrd="0" parTransId="{65C99954-C670-4862-93F8-153A619768DE}" sibTransId="{24813B96-92BC-42A1-8EA6-D73038497617}"/>
    <dgm:cxn modelId="{A4F5D9ED-4D0A-46D8-90B5-FE34A1EBC8FE}" type="presOf" srcId="{6C864B4B-690C-4ADC-857C-D3F49FEE6518}" destId="{3E04E0E5-C151-46E3-91C6-B812F832E93B}" srcOrd="0" destOrd="0" presId="urn:microsoft.com/office/officeart/2005/8/layout/hList1"/>
    <dgm:cxn modelId="{65C0DFFB-0C3F-4770-86BD-71C4E6F566F3}" type="presOf" srcId="{B3CA4214-2421-4D7D-863C-5B20F379CB19}" destId="{53AEA8A2-AC4B-4A01-9C04-531B4E0136A4}" srcOrd="0" destOrd="1" presId="urn:microsoft.com/office/officeart/2005/8/layout/hList1"/>
    <dgm:cxn modelId="{5610ADD8-6B98-4850-8046-9FA8D1BC8A0F}" type="presParOf" srcId="{80329279-78E6-49FB-A913-AC07F2788635}" destId="{90E83BDC-8E81-4E2C-8407-0DE0C1B27F84}" srcOrd="0" destOrd="0" presId="urn:microsoft.com/office/officeart/2005/8/layout/hList1"/>
    <dgm:cxn modelId="{2237D283-5F7B-4D76-982D-D396143DA0F4}" type="presParOf" srcId="{90E83BDC-8E81-4E2C-8407-0DE0C1B27F84}" destId="{3E04E0E5-C151-46E3-91C6-B812F832E93B}" srcOrd="0" destOrd="0" presId="urn:microsoft.com/office/officeart/2005/8/layout/hList1"/>
    <dgm:cxn modelId="{F04C775C-4738-4958-B627-ED80754DC21C}" type="presParOf" srcId="{90E83BDC-8E81-4E2C-8407-0DE0C1B27F84}" destId="{53AEA8A2-AC4B-4A01-9C04-531B4E0136A4}" srcOrd="1" destOrd="0" presId="urn:microsoft.com/office/officeart/2005/8/layout/hList1"/>
    <dgm:cxn modelId="{9C6F409F-986B-49A8-8C13-9AC14BB53691}" type="presParOf" srcId="{80329279-78E6-49FB-A913-AC07F2788635}" destId="{AF4F6F34-D237-4A76-A64F-A4CFC8F53E9E}" srcOrd="1" destOrd="0" presId="urn:microsoft.com/office/officeart/2005/8/layout/hList1"/>
    <dgm:cxn modelId="{1E992644-AEA0-4388-B16A-158E9F7F1CC0}" type="presParOf" srcId="{80329279-78E6-49FB-A913-AC07F2788635}" destId="{CA793F2D-32B1-4DD9-ACE6-7D80B1FEEB63}" srcOrd="2" destOrd="0" presId="urn:microsoft.com/office/officeart/2005/8/layout/hList1"/>
    <dgm:cxn modelId="{91B58798-0262-4C1F-BA2A-FF49E8FABC48}" type="presParOf" srcId="{CA793F2D-32B1-4DD9-ACE6-7D80B1FEEB63}" destId="{04E8FF58-E854-4419-A88C-E743317DBFBA}" srcOrd="0" destOrd="0" presId="urn:microsoft.com/office/officeart/2005/8/layout/hList1"/>
    <dgm:cxn modelId="{586411F1-023E-4B8C-8DEB-1880ADC49F3B}" type="presParOf" srcId="{CA793F2D-32B1-4DD9-ACE6-7D80B1FEEB63}" destId="{2DD19D72-F4B6-49E2-A915-E4509173C97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99C9D1-B406-4964-90A2-5F196826FB7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CD2921-9712-46C3-BEB3-13D097893608}">
      <dgm:prSet phldrT="[Text]"/>
      <dgm:spPr/>
      <dgm:t>
        <a:bodyPr/>
        <a:lstStyle/>
        <a:p>
          <a:r>
            <a:rPr lang="en-US" dirty="0"/>
            <a:t>Resolution of approval from </a:t>
          </a:r>
          <a:r>
            <a:rPr lang="en-US" dirty="0" err="1"/>
            <a:t>Crownpoint</a:t>
          </a:r>
          <a:r>
            <a:rPr lang="en-US" dirty="0"/>
            <a:t> Council Chapter</a:t>
          </a:r>
        </a:p>
        <a:p>
          <a:r>
            <a:rPr lang="en-US" dirty="0"/>
            <a:t>Presented at May 17, 2022 regular council meeting</a:t>
          </a:r>
        </a:p>
        <a:p>
          <a:r>
            <a:rPr lang="en-US" dirty="0"/>
            <a:t>Resolution approved at June 21, 2022 meeting</a:t>
          </a:r>
        </a:p>
      </dgm:t>
    </dgm:pt>
    <dgm:pt modelId="{8E53EA6C-A4AB-48A5-A909-75199225C5CA}" type="parTrans" cxnId="{0D20EE4D-67AB-4A6D-8C72-B9CB782C55C5}">
      <dgm:prSet/>
      <dgm:spPr/>
      <dgm:t>
        <a:bodyPr/>
        <a:lstStyle/>
        <a:p>
          <a:endParaRPr lang="en-US"/>
        </a:p>
      </dgm:t>
    </dgm:pt>
    <dgm:pt modelId="{1D404934-97BF-4D50-B458-FA9925EF0358}" type="sibTrans" cxnId="{0D20EE4D-67AB-4A6D-8C72-B9CB782C55C5}">
      <dgm:prSet/>
      <dgm:spPr/>
      <dgm:t>
        <a:bodyPr/>
        <a:lstStyle/>
        <a:p>
          <a:endParaRPr lang="en-US"/>
        </a:p>
      </dgm:t>
    </dgm:pt>
    <dgm:pt modelId="{89F3958A-3A4A-4349-BAF6-4DDC8189536C}">
      <dgm:prSet phldrT="[Text]"/>
      <dgm:spPr/>
      <dgm:t>
        <a:bodyPr/>
        <a:lstStyle/>
        <a:p>
          <a:r>
            <a:rPr lang="en-US" dirty="0"/>
            <a:t>LSU IRB application approved with letter of support from NTU IRB (Dec. 17, 2022)</a:t>
          </a:r>
        </a:p>
      </dgm:t>
    </dgm:pt>
    <dgm:pt modelId="{9AAB09E7-33E2-4AE6-84F1-93F380D9FFAD}" type="parTrans" cxnId="{A5E0A164-47F6-449D-A089-3090BE61FEDB}">
      <dgm:prSet/>
      <dgm:spPr/>
      <dgm:t>
        <a:bodyPr/>
        <a:lstStyle/>
        <a:p>
          <a:endParaRPr lang="en-US"/>
        </a:p>
      </dgm:t>
    </dgm:pt>
    <dgm:pt modelId="{EA674BB1-10AA-43B4-8493-88AB7EFE3911}" type="sibTrans" cxnId="{A5E0A164-47F6-449D-A089-3090BE61FEDB}">
      <dgm:prSet/>
      <dgm:spPr/>
      <dgm:t>
        <a:bodyPr/>
        <a:lstStyle/>
        <a:p>
          <a:endParaRPr lang="en-US"/>
        </a:p>
      </dgm:t>
    </dgm:pt>
    <dgm:pt modelId="{CCD26877-3FCE-41BC-AAA6-C3A3F0F190D2}">
      <dgm:prSet phldrT="[Text]"/>
      <dgm:spPr/>
      <dgm:t>
        <a:bodyPr/>
        <a:lstStyle/>
        <a:p>
          <a:r>
            <a:rPr lang="en-US" dirty="0"/>
            <a:t>Apply for NNHRRB (Navajo Nation Human Research Review Board) approval</a:t>
          </a:r>
        </a:p>
        <a:p>
          <a:r>
            <a:rPr lang="en-US" dirty="0"/>
            <a:t>Submitted abstract to be discussed May 17, 2023</a:t>
          </a:r>
        </a:p>
        <a:p>
          <a:r>
            <a:rPr lang="en-US" dirty="0"/>
            <a:t>Application presented at February 21, 2023 meeting</a:t>
          </a:r>
        </a:p>
      </dgm:t>
    </dgm:pt>
    <dgm:pt modelId="{75140820-BA8F-4D92-9240-7C990BD248C8}" type="parTrans" cxnId="{B1BFE56F-4E2D-4E95-AD1E-8B19FD7A43A7}">
      <dgm:prSet/>
      <dgm:spPr/>
      <dgm:t>
        <a:bodyPr/>
        <a:lstStyle/>
        <a:p>
          <a:endParaRPr lang="en-US"/>
        </a:p>
      </dgm:t>
    </dgm:pt>
    <dgm:pt modelId="{59D0BDB1-9A92-4E4A-A6B4-BE56579415A4}" type="sibTrans" cxnId="{B1BFE56F-4E2D-4E95-AD1E-8B19FD7A43A7}">
      <dgm:prSet/>
      <dgm:spPr/>
      <dgm:t>
        <a:bodyPr/>
        <a:lstStyle/>
        <a:p>
          <a:endParaRPr lang="en-US"/>
        </a:p>
      </dgm:t>
    </dgm:pt>
    <dgm:pt modelId="{FD13DB49-D001-4119-8716-C4C3D8E4AC39}">
      <dgm:prSet/>
      <dgm:spPr/>
      <dgm:t>
        <a:bodyPr/>
        <a:lstStyle/>
        <a:p>
          <a:r>
            <a:rPr lang="en-US" dirty="0"/>
            <a:t>NTU IRB approval: Letter of support received January 24, 2023</a:t>
          </a:r>
        </a:p>
      </dgm:t>
    </dgm:pt>
    <dgm:pt modelId="{822DCC16-5762-491F-AE88-ACD89D845796}" type="parTrans" cxnId="{73FAAD9C-B410-4DAA-8825-282D7DB15D74}">
      <dgm:prSet/>
      <dgm:spPr/>
      <dgm:t>
        <a:bodyPr/>
        <a:lstStyle/>
        <a:p>
          <a:endParaRPr lang="en-US"/>
        </a:p>
      </dgm:t>
    </dgm:pt>
    <dgm:pt modelId="{E167E966-DD82-4393-A401-448AA5168FCD}" type="sibTrans" cxnId="{73FAAD9C-B410-4DAA-8825-282D7DB15D74}">
      <dgm:prSet/>
      <dgm:spPr/>
      <dgm:t>
        <a:bodyPr/>
        <a:lstStyle/>
        <a:p>
          <a:endParaRPr lang="en-US"/>
        </a:p>
      </dgm:t>
    </dgm:pt>
    <dgm:pt modelId="{D4351BBD-F4EC-4235-86A7-51FA13D3AEF4}" type="pres">
      <dgm:prSet presAssocID="{D099C9D1-B406-4964-90A2-5F196826FB7D}" presName="outerComposite" presStyleCnt="0">
        <dgm:presLayoutVars>
          <dgm:chMax val="5"/>
          <dgm:dir/>
          <dgm:resizeHandles val="exact"/>
        </dgm:presLayoutVars>
      </dgm:prSet>
      <dgm:spPr/>
    </dgm:pt>
    <dgm:pt modelId="{0792F4EE-31C9-4448-98A8-CCC4C8BEFC1A}" type="pres">
      <dgm:prSet presAssocID="{D099C9D1-B406-4964-90A2-5F196826FB7D}" presName="dummyMaxCanvas" presStyleCnt="0">
        <dgm:presLayoutVars/>
      </dgm:prSet>
      <dgm:spPr/>
    </dgm:pt>
    <dgm:pt modelId="{2DEA77DE-E16D-476A-905E-25116C41420E}" type="pres">
      <dgm:prSet presAssocID="{D099C9D1-B406-4964-90A2-5F196826FB7D}" presName="FourNodes_1" presStyleLbl="node1" presStyleIdx="0" presStyleCnt="4">
        <dgm:presLayoutVars>
          <dgm:bulletEnabled val="1"/>
        </dgm:presLayoutVars>
      </dgm:prSet>
      <dgm:spPr/>
    </dgm:pt>
    <dgm:pt modelId="{E0E81BBA-BC67-4BF6-803F-0F9CC3BA5FA9}" type="pres">
      <dgm:prSet presAssocID="{D099C9D1-B406-4964-90A2-5F196826FB7D}" presName="FourNodes_2" presStyleLbl="node1" presStyleIdx="1" presStyleCnt="4">
        <dgm:presLayoutVars>
          <dgm:bulletEnabled val="1"/>
        </dgm:presLayoutVars>
      </dgm:prSet>
      <dgm:spPr/>
    </dgm:pt>
    <dgm:pt modelId="{12B2CCBB-86C6-444F-B1A1-E420169DCCD0}" type="pres">
      <dgm:prSet presAssocID="{D099C9D1-B406-4964-90A2-5F196826FB7D}" presName="FourNodes_3" presStyleLbl="node1" presStyleIdx="2" presStyleCnt="4">
        <dgm:presLayoutVars>
          <dgm:bulletEnabled val="1"/>
        </dgm:presLayoutVars>
      </dgm:prSet>
      <dgm:spPr/>
    </dgm:pt>
    <dgm:pt modelId="{465FD2DD-CD4D-417E-9126-74130896C008}" type="pres">
      <dgm:prSet presAssocID="{D099C9D1-B406-4964-90A2-5F196826FB7D}" presName="FourNodes_4" presStyleLbl="node1" presStyleIdx="3" presStyleCnt="4">
        <dgm:presLayoutVars>
          <dgm:bulletEnabled val="1"/>
        </dgm:presLayoutVars>
      </dgm:prSet>
      <dgm:spPr/>
    </dgm:pt>
    <dgm:pt modelId="{BB11B011-D195-4E56-94F1-02131A428328}" type="pres">
      <dgm:prSet presAssocID="{D099C9D1-B406-4964-90A2-5F196826FB7D}" presName="FourConn_1-2" presStyleLbl="fgAccFollowNode1" presStyleIdx="0" presStyleCnt="3">
        <dgm:presLayoutVars>
          <dgm:bulletEnabled val="1"/>
        </dgm:presLayoutVars>
      </dgm:prSet>
      <dgm:spPr/>
    </dgm:pt>
    <dgm:pt modelId="{D08ECC3F-8321-4FCA-8DBF-4C5A401A1906}" type="pres">
      <dgm:prSet presAssocID="{D099C9D1-B406-4964-90A2-5F196826FB7D}" presName="FourConn_2-3" presStyleLbl="fgAccFollowNode1" presStyleIdx="1" presStyleCnt="3">
        <dgm:presLayoutVars>
          <dgm:bulletEnabled val="1"/>
        </dgm:presLayoutVars>
      </dgm:prSet>
      <dgm:spPr/>
    </dgm:pt>
    <dgm:pt modelId="{6602B615-FC5A-47FD-8268-AE1F1D85E299}" type="pres">
      <dgm:prSet presAssocID="{D099C9D1-B406-4964-90A2-5F196826FB7D}" presName="FourConn_3-4" presStyleLbl="fgAccFollowNode1" presStyleIdx="2" presStyleCnt="3">
        <dgm:presLayoutVars>
          <dgm:bulletEnabled val="1"/>
        </dgm:presLayoutVars>
      </dgm:prSet>
      <dgm:spPr/>
    </dgm:pt>
    <dgm:pt modelId="{24B44FB5-3EC4-4F61-9F87-CE22F769F234}" type="pres">
      <dgm:prSet presAssocID="{D099C9D1-B406-4964-90A2-5F196826FB7D}" presName="FourNodes_1_text" presStyleLbl="node1" presStyleIdx="3" presStyleCnt="4">
        <dgm:presLayoutVars>
          <dgm:bulletEnabled val="1"/>
        </dgm:presLayoutVars>
      </dgm:prSet>
      <dgm:spPr/>
    </dgm:pt>
    <dgm:pt modelId="{09604DB9-9878-4077-8763-38755F023025}" type="pres">
      <dgm:prSet presAssocID="{D099C9D1-B406-4964-90A2-5F196826FB7D}" presName="FourNodes_2_text" presStyleLbl="node1" presStyleIdx="3" presStyleCnt="4">
        <dgm:presLayoutVars>
          <dgm:bulletEnabled val="1"/>
        </dgm:presLayoutVars>
      </dgm:prSet>
      <dgm:spPr/>
    </dgm:pt>
    <dgm:pt modelId="{4394B690-E973-4C19-90CE-AAC8FD74C052}" type="pres">
      <dgm:prSet presAssocID="{D099C9D1-B406-4964-90A2-5F196826FB7D}" presName="FourNodes_3_text" presStyleLbl="node1" presStyleIdx="3" presStyleCnt="4">
        <dgm:presLayoutVars>
          <dgm:bulletEnabled val="1"/>
        </dgm:presLayoutVars>
      </dgm:prSet>
      <dgm:spPr/>
    </dgm:pt>
    <dgm:pt modelId="{A833873D-269D-4004-8CEC-98576837ECE5}" type="pres">
      <dgm:prSet presAssocID="{D099C9D1-B406-4964-90A2-5F196826FB7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0492902-F61F-4F0F-8478-CC3FE6501150}" type="presOf" srcId="{D099C9D1-B406-4964-90A2-5F196826FB7D}" destId="{D4351BBD-F4EC-4235-86A7-51FA13D3AEF4}" srcOrd="0" destOrd="0" presId="urn:microsoft.com/office/officeart/2005/8/layout/vProcess5"/>
    <dgm:cxn modelId="{34CFCA1C-34E2-46CB-BB35-47B1ADB85A5E}" type="presOf" srcId="{CFCD2921-9712-46C3-BEB3-13D097893608}" destId="{24B44FB5-3EC4-4F61-9F87-CE22F769F234}" srcOrd="1" destOrd="0" presId="urn:microsoft.com/office/officeart/2005/8/layout/vProcess5"/>
    <dgm:cxn modelId="{9E07AB35-C5E9-41D7-A557-E74DB2757DC3}" type="presOf" srcId="{FD13DB49-D001-4119-8716-C4C3D8E4AC39}" destId="{4394B690-E973-4C19-90CE-AAC8FD74C052}" srcOrd="1" destOrd="0" presId="urn:microsoft.com/office/officeart/2005/8/layout/vProcess5"/>
    <dgm:cxn modelId="{5CA16336-89B2-4250-82B0-2009CBE840A0}" type="presOf" srcId="{EA674BB1-10AA-43B4-8493-88AB7EFE3911}" destId="{D08ECC3F-8321-4FCA-8DBF-4C5A401A1906}" srcOrd="0" destOrd="0" presId="urn:microsoft.com/office/officeart/2005/8/layout/vProcess5"/>
    <dgm:cxn modelId="{A5E0A164-47F6-449D-A089-3090BE61FEDB}" srcId="{D099C9D1-B406-4964-90A2-5F196826FB7D}" destId="{89F3958A-3A4A-4349-BAF6-4DDC8189536C}" srcOrd="1" destOrd="0" parTransId="{9AAB09E7-33E2-4AE6-84F1-93F380D9FFAD}" sibTransId="{EA674BB1-10AA-43B4-8493-88AB7EFE3911}"/>
    <dgm:cxn modelId="{0D20EE4D-67AB-4A6D-8C72-B9CB782C55C5}" srcId="{D099C9D1-B406-4964-90A2-5F196826FB7D}" destId="{CFCD2921-9712-46C3-BEB3-13D097893608}" srcOrd="0" destOrd="0" parTransId="{8E53EA6C-A4AB-48A5-A909-75199225C5CA}" sibTransId="{1D404934-97BF-4D50-B458-FA9925EF0358}"/>
    <dgm:cxn modelId="{B1BFE56F-4E2D-4E95-AD1E-8B19FD7A43A7}" srcId="{D099C9D1-B406-4964-90A2-5F196826FB7D}" destId="{CCD26877-3FCE-41BC-AAA6-C3A3F0F190D2}" srcOrd="3" destOrd="0" parTransId="{75140820-BA8F-4D92-9240-7C990BD248C8}" sibTransId="{59D0BDB1-9A92-4E4A-A6B4-BE56579415A4}"/>
    <dgm:cxn modelId="{A5CA448D-71B6-4CDF-B086-3C1CC2BE0394}" type="presOf" srcId="{1D404934-97BF-4D50-B458-FA9925EF0358}" destId="{BB11B011-D195-4E56-94F1-02131A428328}" srcOrd="0" destOrd="0" presId="urn:microsoft.com/office/officeart/2005/8/layout/vProcess5"/>
    <dgm:cxn modelId="{73FAAD9C-B410-4DAA-8825-282D7DB15D74}" srcId="{D099C9D1-B406-4964-90A2-5F196826FB7D}" destId="{FD13DB49-D001-4119-8716-C4C3D8E4AC39}" srcOrd="2" destOrd="0" parTransId="{822DCC16-5762-491F-AE88-ACD89D845796}" sibTransId="{E167E966-DD82-4393-A401-448AA5168FCD}"/>
    <dgm:cxn modelId="{396597A1-3424-4186-9682-90DE3E687A5C}" type="presOf" srcId="{CFCD2921-9712-46C3-BEB3-13D097893608}" destId="{2DEA77DE-E16D-476A-905E-25116C41420E}" srcOrd="0" destOrd="0" presId="urn:microsoft.com/office/officeart/2005/8/layout/vProcess5"/>
    <dgm:cxn modelId="{CB8E0EB8-0F69-4BB7-A076-0780C5DEAD36}" type="presOf" srcId="{E167E966-DD82-4393-A401-448AA5168FCD}" destId="{6602B615-FC5A-47FD-8268-AE1F1D85E299}" srcOrd="0" destOrd="0" presId="urn:microsoft.com/office/officeart/2005/8/layout/vProcess5"/>
    <dgm:cxn modelId="{9728FEC1-C9A4-4D2E-81B9-248128C17E9C}" type="presOf" srcId="{89F3958A-3A4A-4349-BAF6-4DDC8189536C}" destId="{E0E81BBA-BC67-4BF6-803F-0F9CC3BA5FA9}" srcOrd="0" destOrd="0" presId="urn:microsoft.com/office/officeart/2005/8/layout/vProcess5"/>
    <dgm:cxn modelId="{5A1D3CC4-F895-4DE4-A603-BF28671FF484}" type="presOf" srcId="{CCD26877-3FCE-41BC-AAA6-C3A3F0F190D2}" destId="{465FD2DD-CD4D-417E-9126-74130896C008}" srcOrd="0" destOrd="0" presId="urn:microsoft.com/office/officeart/2005/8/layout/vProcess5"/>
    <dgm:cxn modelId="{D42DE7C8-DD6A-4269-A33E-3024FB8387D5}" type="presOf" srcId="{FD13DB49-D001-4119-8716-C4C3D8E4AC39}" destId="{12B2CCBB-86C6-444F-B1A1-E420169DCCD0}" srcOrd="0" destOrd="0" presId="urn:microsoft.com/office/officeart/2005/8/layout/vProcess5"/>
    <dgm:cxn modelId="{6A61C2DF-C60B-4A95-8BAE-F3CB0E590365}" type="presOf" srcId="{CCD26877-3FCE-41BC-AAA6-C3A3F0F190D2}" destId="{A833873D-269D-4004-8CEC-98576837ECE5}" srcOrd="1" destOrd="0" presId="urn:microsoft.com/office/officeart/2005/8/layout/vProcess5"/>
    <dgm:cxn modelId="{286F89F8-3714-4638-88F4-9CA8B957F48D}" type="presOf" srcId="{89F3958A-3A4A-4349-BAF6-4DDC8189536C}" destId="{09604DB9-9878-4077-8763-38755F023025}" srcOrd="1" destOrd="0" presId="urn:microsoft.com/office/officeart/2005/8/layout/vProcess5"/>
    <dgm:cxn modelId="{02BBF081-ADCB-43EC-B578-A8ABE0B8AB7A}" type="presParOf" srcId="{D4351BBD-F4EC-4235-86A7-51FA13D3AEF4}" destId="{0792F4EE-31C9-4448-98A8-CCC4C8BEFC1A}" srcOrd="0" destOrd="0" presId="urn:microsoft.com/office/officeart/2005/8/layout/vProcess5"/>
    <dgm:cxn modelId="{0DBF08D7-FB31-43F5-B90F-A854C0B2B304}" type="presParOf" srcId="{D4351BBD-F4EC-4235-86A7-51FA13D3AEF4}" destId="{2DEA77DE-E16D-476A-905E-25116C41420E}" srcOrd="1" destOrd="0" presId="urn:microsoft.com/office/officeart/2005/8/layout/vProcess5"/>
    <dgm:cxn modelId="{CCE996E8-3C48-4ECD-8F39-0A5173088F86}" type="presParOf" srcId="{D4351BBD-F4EC-4235-86A7-51FA13D3AEF4}" destId="{E0E81BBA-BC67-4BF6-803F-0F9CC3BA5FA9}" srcOrd="2" destOrd="0" presId="urn:microsoft.com/office/officeart/2005/8/layout/vProcess5"/>
    <dgm:cxn modelId="{EE73C82A-4184-46C9-9376-13BBC32E592F}" type="presParOf" srcId="{D4351BBD-F4EC-4235-86A7-51FA13D3AEF4}" destId="{12B2CCBB-86C6-444F-B1A1-E420169DCCD0}" srcOrd="3" destOrd="0" presId="urn:microsoft.com/office/officeart/2005/8/layout/vProcess5"/>
    <dgm:cxn modelId="{6912E6EB-E4B7-4E87-9E8C-F99D35C776D3}" type="presParOf" srcId="{D4351BBD-F4EC-4235-86A7-51FA13D3AEF4}" destId="{465FD2DD-CD4D-417E-9126-74130896C008}" srcOrd="4" destOrd="0" presId="urn:microsoft.com/office/officeart/2005/8/layout/vProcess5"/>
    <dgm:cxn modelId="{6F1B509C-8E04-43AD-B271-CB90EBD3F333}" type="presParOf" srcId="{D4351BBD-F4EC-4235-86A7-51FA13D3AEF4}" destId="{BB11B011-D195-4E56-94F1-02131A428328}" srcOrd="5" destOrd="0" presId="urn:microsoft.com/office/officeart/2005/8/layout/vProcess5"/>
    <dgm:cxn modelId="{F5029F0D-E1EE-45D0-935B-291F5AF3F7DB}" type="presParOf" srcId="{D4351BBD-F4EC-4235-86A7-51FA13D3AEF4}" destId="{D08ECC3F-8321-4FCA-8DBF-4C5A401A1906}" srcOrd="6" destOrd="0" presId="urn:microsoft.com/office/officeart/2005/8/layout/vProcess5"/>
    <dgm:cxn modelId="{4E3920B0-DE54-45F1-B808-E02D62E5A053}" type="presParOf" srcId="{D4351BBD-F4EC-4235-86A7-51FA13D3AEF4}" destId="{6602B615-FC5A-47FD-8268-AE1F1D85E299}" srcOrd="7" destOrd="0" presId="urn:microsoft.com/office/officeart/2005/8/layout/vProcess5"/>
    <dgm:cxn modelId="{BB67A1E6-A087-4500-9A1F-46D6409F016E}" type="presParOf" srcId="{D4351BBD-F4EC-4235-86A7-51FA13D3AEF4}" destId="{24B44FB5-3EC4-4F61-9F87-CE22F769F234}" srcOrd="8" destOrd="0" presId="urn:microsoft.com/office/officeart/2005/8/layout/vProcess5"/>
    <dgm:cxn modelId="{64805A3F-14C1-4252-A59A-BF8641866460}" type="presParOf" srcId="{D4351BBD-F4EC-4235-86A7-51FA13D3AEF4}" destId="{09604DB9-9878-4077-8763-38755F023025}" srcOrd="9" destOrd="0" presId="urn:microsoft.com/office/officeart/2005/8/layout/vProcess5"/>
    <dgm:cxn modelId="{986E78EF-B68E-4C02-B066-472F2922D722}" type="presParOf" srcId="{D4351BBD-F4EC-4235-86A7-51FA13D3AEF4}" destId="{4394B690-E973-4C19-90CE-AAC8FD74C052}" srcOrd="10" destOrd="0" presId="urn:microsoft.com/office/officeart/2005/8/layout/vProcess5"/>
    <dgm:cxn modelId="{ECBF45FA-20A8-4534-83C4-12DA63E1D43C}" type="presParOf" srcId="{D4351BBD-F4EC-4235-86A7-51FA13D3AEF4}" destId="{A833873D-269D-4004-8CEC-98576837ECE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7B88F-DB2B-4845-9CE1-2C5FBBB73940}">
      <dsp:nvSpPr>
        <dsp:cNvPr id="0" name=""/>
        <dsp:cNvSpPr/>
      </dsp:nvSpPr>
      <dsp:spPr>
        <a:xfrm>
          <a:off x="6773" y="5646"/>
          <a:ext cx="11570701" cy="2029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Objective: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Develop a comprehensive workforce development program to educate tribal communities about emerging transportation issues and increase interest in transportation careers. </a:t>
          </a:r>
        </a:p>
      </dsp:txBody>
      <dsp:txXfrm>
        <a:off x="6773" y="5646"/>
        <a:ext cx="11570701" cy="2029954"/>
      </dsp:txXfrm>
    </dsp:sp>
    <dsp:sp modelId="{12D46530-0BA3-4FB2-B7E0-47C731B8402C}">
      <dsp:nvSpPr>
        <dsp:cNvPr id="0" name=""/>
        <dsp:cNvSpPr/>
      </dsp:nvSpPr>
      <dsp:spPr>
        <a:xfrm>
          <a:off x="79026" y="2518929"/>
          <a:ext cx="4824884" cy="289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Louisiana State University (LSU): Laura Ikuma, PhD, (Principal Investigator), Isabelina Nahmens, PhD (Co-PI)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Navajo Technical University (NTU): Gholam Ehteshami, PhD, (Co-PI)</a:t>
          </a:r>
        </a:p>
      </dsp:txBody>
      <dsp:txXfrm>
        <a:off x="79026" y="2518929"/>
        <a:ext cx="4824884" cy="2894930"/>
      </dsp:txXfrm>
    </dsp:sp>
    <dsp:sp modelId="{D98350CF-B495-4DA6-B5A4-F61D131F5102}">
      <dsp:nvSpPr>
        <dsp:cNvPr id="0" name=""/>
        <dsp:cNvSpPr/>
      </dsp:nvSpPr>
      <dsp:spPr>
        <a:xfrm>
          <a:off x="6759364" y="2523736"/>
          <a:ext cx="4824884" cy="289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Funding source: Transportation Consortium of South-Central States </a:t>
          </a:r>
          <a:r>
            <a:rPr lang="en-US" sz="2800" kern="1200" dirty="0">
              <a:solidFill>
                <a:schemeClr val="tx1"/>
              </a:solidFill>
            </a:rPr>
            <a:t>(</a:t>
          </a:r>
          <a:r>
            <a:rPr lang="en-US" sz="2800" u="sng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https://transet.lsu.edu/about-us/</a:t>
          </a:r>
          <a:r>
            <a:rPr lang="en-US" sz="2800" kern="1200" dirty="0">
              <a:solidFill>
                <a:schemeClr val="tx1"/>
              </a:solidFill>
            </a:rPr>
            <a:t>)</a:t>
          </a:r>
        </a:p>
      </dsp:txBody>
      <dsp:txXfrm>
        <a:off x="6759364" y="2523736"/>
        <a:ext cx="4824884" cy="2894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4E0E5-C151-46E3-91C6-B812F832E93B}">
      <dsp:nvSpPr>
        <dsp:cNvPr id="0" name=""/>
        <dsp:cNvSpPr/>
      </dsp:nvSpPr>
      <dsp:spPr>
        <a:xfrm>
          <a:off x="39" y="301102"/>
          <a:ext cx="3798093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Survey</a:t>
          </a:r>
        </a:p>
      </dsp:txBody>
      <dsp:txXfrm>
        <a:off x="39" y="301102"/>
        <a:ext cx="3798093" cy="1296000"/>
      </dsp:txXfrm>
    </dsp:sp>
    <dsp:sp modelId="{53AEA8A2-AC4B-4A01-9C04-531B4E0136A4}">
      <dsp:nvSpPr>
        <dsp:cNvPr id="0" name=""/>
        <dsp:cNvSpPr/>
      </dsp:nvSpPr>
      <dsp:spPr>
        <a:xfrm>
          <a:off x="39" y="1597102"/>
          <a:ext cx="3798093" cy="3520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70 participants (all genders, 18 years or older)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Electronically administered through Qualtrics (managed through LSU)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30 minutes to complete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Recruit students by email</a:t>
          </a:r>
        </a:p>
      </dsp:txBody>
      <dsp:txXfrm>
        <a:off x="39" y="1597102"/>
        <a:ext cx="3798093" cy="3520462"/>
      </dsp:txXfrm>
    </dsp:sp>
    <dsp:sp modelId="{04E8FF58-E854-4419-A88C-E743317DBFBA}">
      <dsp:nvSpPr>
        <dsp:cNvPr id="0" name=""/>
        <dsp:cNvSpPr/>
      </dsp:nvSpPr>
      <dsp:spPr>
        <a:xfrm>
          <a:off x="4329866" y="301102"/>
          <a:ext cx="3798093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Focus Groups</a:t>
          </a:r>
        </a:p>
      </dsp:txBody>
      <dsp:txXfrm>
        <a:off x="4329866" y="301102"/>
        <a:ext cx="3798093" cy="1296000"/>
      </dsp:txXfrm>
    </dsp:sp>
    <dsp:sp modelId="{2DD19D72-F4B6-49E2-A915-E4509173C97A}">
      <dsp:nvSpPr>
        <dsp:cNvPr id="0" name=""/>
        <dsp:cNvSpPr/>
      </dsp:nvSpPr>
      <dsp:spPr>
        <a:xfrm>
          <a:off x="4329866" y="1597102"/>
          <a:ext cx="3798093" cy="3520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10 participants (all genders, 18 years or older)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Conducted through Zoom and/or in-person on NTU campus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1 hour to complete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Recruit students through NTU faculty and/or email</a:t>
          </a:r>
        </a:p>
      </dsp:txBody>
      <dsp:txXfrm>
        <a:off x="4329866" y="1597102"/>
        <a:ext cx="3798093" cy="3520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A77DE-E16D-476A-905E-25116C41420E}">
      <dsp:nvSpPr>
        <dsp:cNvPr id="0" name=""/>
        <dsp:cNvSpPr/>
      </dsp:nvSpPr>
      <dsp:spPr>
        <a:xfrm>
          <a:off x="0" y="0"/>
          <a:ext cx="9237101" cy="1084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Resolution of approval from </a:t>
          </a:r>
          <a:r>
            <a:rPr lang="en-US" sz="1600" kern="1200" dirty="0" err="1"/>
            <a:t>Crownpoint</a:t>
          </a:r>
          <a:r>
            <a:rPr lang="en-US" sz="1600" kern="1200" dirty="0"/>
            <a:t> Council Chapter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Presented at May 17, 2022 regular council meeting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Resolution approved at June 21, 2022 meeting</a:t>
          </a:r>
        </a:p>
      </dsp:txBody>
      <dsp:txXfrm>
        <a:off x="31763" y="31763"/>
        <a:ext cx="7975227" cy="1020952"/>
      </dsp:txXfrm>
    </dsp:sp>
    <dsp:sp modelId="{E0E81BBA-BC67-4BF6-803F-0F9CC3BA5FA9}">
      <dsp:nvSpPr>
        <dsp:cNvPr id="0" name=""/>
        <dsp:cNvSpPr/>
      </dsp:nvSpPr>
      <dsp:spPr>
        <a:xfrm>
          <a:off x="773607" y="1281656"/>
          <a:ext cx="9237101" cy="1084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LSU IRB application approved with letter of support from NTU IRB (Dec. 17, 2022)</a:t>
          </a:r>
        </a:p>
      </dsp:txBody>
      <dsp:txXfrm>
        <a:off x="805370" y="1313419"/>
        <a:ext cx="7695057" cy="1020952"/>
      </dsp:txXfrm>
    </dsp:sp>
    <dsp:sp modelId="{12B2CCBB-86C6-444F-B1A1-E420169DCCD0}">
      <dsp:nvSpPr>
        <dsp:cNvPr id="0" name=""/>
        <dsp:cNvSpPr/>
      </dsp:nvSpPr>
      <dsp:spPr>
        <a:xfrm>
          <a:off x="1535668" y="2563312"/>
          <a:ext cx="9237101" cy="1084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NTU IRB approval: Letter of support received January 24, 2023</a:t>
          </a:r>
        </a:p>
      </dsp:txBody>
      <dsp:txXfrm>
        <a:off x="1567431" y="2595075"/>
        <a:ext cx="7706603" cy="1020952"/>
      </dsp:txXfrm>
    </dsp:sp>
    <dsp:sp modelId="{465FD2DD-CD4D-417E-9126-74130896C008}">
      <dsp:nvSpPr>
        <dsp:cNvPr id="0" name=""/>
        <dsp:cNvSpPr/>
      </dsp:nvSpPr>
      <dsp:spPr>
        <a:xfrm>
          <a:off x="2309275" y="3844968"/>
          <a:ext cx="9237101" cy="1084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Apply for NNHRRB (Navajo Nation Human Research Review Board) approval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Submitted abstract to be discussed May 17, 2023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Application presented at February 21, 2023 meeting</a:t>
          </a:r>
        </a:p>
      </dsp:txBody>
      <dsp:txXfrm>
        <a:off x="2341038" y="3876731"/>
        <a:ext cx="7695057" cy="1020952"/>
      </dsp:txXfrm>
    </dsp:sp>
    <dsp:sp modelId="{BB11B011-D195-4E56-94F1-02131A428328}">
      <dsp:nvSpPr>
        <dsp:cNvPr id="0" name=""/>
        <dsp:cNvSpPr/>
      </dsp:nvSpPr>
      <dsp:spPr>
        <a:xfrm>
          <a:off x="8532190" y="830611"/>
          <a:ext cx="704910" cy="7049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690795" y="830611"/>
        <a:ext cx="387700" cy="530445"/>
      </dsp:txXfrm>
    </dsp:sp>
    <dsp:sp modelId="{D08ECC3F-8321-4FCA-8DBF-4C5A401A1906}">
      <dsp:nvSpPr>
        <dsp:cNvPr id="0" name=""/>
        <dsp:cNvSpPr/>
      </dsp:nvSpPr>
      <dsp:spPr>
        <a:xfrm>
          <a:off x="9305797" y="2112268"/>
          <a:ext cx="704910" cy="7049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9464402" y="2112268"/>
        <a:ext cx="387700" cy="530445"/>
      </dsp:txXfrm>
    </dsp:sp>
    <dsp:sp modelId="{6602B615-FC5A-47FD-8268-AE1F1D85E299}">
      <dsp:nvSpPr>
        <dsp:cNvPr id="0" name=""/>
        <dsp:cNvSpPr/>
      </dsp:nvSpPr>
      <dsp:spPr>
        <a:xfrm>
          <a:off x="10067858" y="3393924"/>
          <a:ext cx="704910" cy="7049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10226463" y="3393924"/>
        <a:ext cx="387700" cy="530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3FE66-8172-41B9-B011-4CD43AC073E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7CB09-7B0D-470B-8563-D55ACACD9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4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CA51-7A33-419E-B6DB-EF79CF92F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097FC-62FF-4861-9D47-6FDF11D13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02DF8-CC9C-4742-BC49-AAA79B6C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8BA7-5000-407E-8121-4D52659E3B07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4149B-2F0C-4A8F-9D66-10A3D876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7BEFB-0AB1-4CFF-AC54-6579D52C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6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7F997-A6C3-472C-AE90-9EE64979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62493-5F85-47E5-B7C7-91E39DBFD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9D977-22CA-4ECD-B421-A342173A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A4DE-D967-41DF-93BC-4F3185DF900A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52B81-40F3-459A-A0DC-053F0B82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A3A13-5F5F-4B37-A95C-C026D7AE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3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986D1-36AB-48DF-867B-BA1D9BBF6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9B61F-D15C-4D9B-B1AD-1C200DFD2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CAA59-7830-4121-8A70-766AF59D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26D4-A631-447E-86CD-1ABF03120358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D3ADF-69F4-49B3-AB14-365E9707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70E39-0D9C-43C0-A2ED-B74AA31D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1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5D836-A515-429A-BCE4-6C59A7B4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441F-D5F8-4D7E-815C-87451C2F5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C50CC-9D51-4D3F-85D6-1300078C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DAF4-F6F7-463F-962A-5760A41B410E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743C1-633D-46AF-B95B-B5C840EA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D85FE-5708-4E18-9BA8-CEE549F9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6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5A5B-0949-4791-B498-CDD9E1A1D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4690A-7F36-4100-8E4A-17366624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8C40E-E8DB-4AF2-A390-C477D7C6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C258-1C32-464D-B331-89DEF67402CC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65927-FF1E-4BF6-8B0A-4E785C9C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24F35-436A-4191-8CCE-E30C8E9E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D628-B8B9-444E-9007-5713E38F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35476-F78E-4945-98E3-11333D400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65492-298D-4CA8-8688-21EB4D8D5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23626-BC69-4667-A550-713A2832B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7D79-F3A4-4FE2-8AAE-46E0160E0E0F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DCF24-9237-477A-B8C9-05B68F36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52691-26E2-4A18-AC7C-B4BABDD08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246B-C8C3-4099-88FF-212858932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6D86-47C4-4E89-85C4-8143CE89A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EFC06-8394-4BE3-81C5-F4FA72A3E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BB437C-2648-441E-A6F2-AFA2C58B6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32F01-B9EC-4709-9154-775057D87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42E92-2C48-4542-8474-CF278565D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CAF4-E117-40A1-99D5-91E0AB9B9A47}" type="datetime1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64350B-BCA2-4753-A1AB-44B1C7B44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CDC4F5-616A-458A-B9B8-5E9280A9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2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DDA2-02C4-43F0-B3FA-FEB64B58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0F542-4001-49B9-AF64-AF33E56F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D3FA-1403-4D7F-B671-E8A940F25840}" type="datetime1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A9559F-0928-4090-A9E6-ED80CC62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86289-0C30-498C-A1D9-A73DBA0D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4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1D98C-FDC1-4E53-BE15-592EC471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EA90-3FB8-45C4-AE55-E3738997C574}" type="datetime1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556477-FF2E-4BB5-9D37-7E522BF7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808FD-C263-4ACD-94C0-F37DDE8E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AA8DC-A1FF-404D-9933-1E6EAA45A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62226-1696-4413-9A01-D0D40877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2D3B4-082D-4B37-940F-C9570B316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24F89-DD9A-4A66-A642-D4FD7EB2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0B85-165B-460F-ACCC-30C145E1FCFB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A74A8-5E60-4633-B044-CA2EB85F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3222D-52DC-4158-86D7-2F49B452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DF58-3FA0-4D01-BDF7-E35FAEF9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550BD-692C-472C-96D6-04013F19C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D39D1-D9EF-476E-AE75-4E5F0EE33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F073B-337B-4511-AD05-F752D9B4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1A99-80A9-4DB3-86F9-9F842D10EEBE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25AD0-8028-4D3F-9676-F630458C0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62640-C39D-452D-A333-1C448C08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5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A76D88-E6B5-48D7-B46A-AAB3EFE8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82592-C7E5-47A7-ABC9-1FA235231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22F8F-06C6-45BA-94E0-C0D054AC0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A0CAB-56B3-45E3-8C39-41A721C83111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8A9C1-98A2-447F-ACA1-0F008BB81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39194-5969-46AC-8683-F26BDD1C9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000E-A250-4F90-8921-099572C1F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9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6FB3-6AB3-4D34-BBD2-73CA6203C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Careers Development in the Transportation Sector for the Native American Population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0E3C5-A3C1-4C89-978A-77C13D0A1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IRB Application submitted by:</a:t>
            </a:r>
          </a:p>
          <a:p>
            <a:r>
              <a:rPr lang="en-US" dirty="0"/>
              <a:t>Laura Ikuma, PhD.</a:t>
            </a:r>
          </a:p>
          <a:p>
            <a:r>
              <a:rPr lang="en-US" dirty="0"/>
              <a:t>Louisiana State University</a:t>
            </a:r>
          </a:p>
          <a:p>
            <a:r>
              <a:rPr lang="en-US" dirty="0"/>
              <a:t>Baton Rouge, Louisiana</a:t>
            </a:r>
          </a:p>
          <a:p>
            <a:r>
              <a:rPr lang="en-US"/>
              <a:t>February 21, </a:t>
            </a:r>
            <a:r>
              <a:rPr lang="en-US" dirty="0"/>
              <a:t>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3861F-35B9-440D-4825-CE81E741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16"/>
    </mc:Choice>
    <mc:Fallback xmlns="">
      <p:transition spd="slow" advTm="3181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E9263A8-DA1C-4B78-BA73-31617A311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7968314"/>
              </p:ext>
            </p:extLst>
          </p:nvPr>
        </p:nvGraphicFramePr>
        <p:xfrm>
          <a:off x="303875" y="604326"/>
          <a:ext cx="1158424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FDE649-0F83-0BFE-6FFC-EAFCC652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1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85"/>
    </mc:Choice>
    <mc:Fallback xmlns="">
      <p:transition spd="slow" advTm="2288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4C2F-14E1-4C21-91EE-293CB36A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85" y="365125"/>
            <a:ext cx="11629506" cy="1325563"/>
          </a:xfrm>
        </p:spPr>
        <p:txBody>
          <a:bodyPr>
            <a:noAutofit/>
          </a:bodyPr>
          <a:lstStyle/>
          <a:p>
            <a:r>
              <a:rPr lang="en-US" sz="3200" dirty="0"/>
              <a:t>Study Components</a:t>
            </a:r>
            <a:br>
              <a:rPr lang="en-US" sz="3200" dirty="0"/>
            </a:br>
            <a:r>
              <a:rPr lang="en-US" sz="3200" dirty="0"/>
              <a:t>Purpose: Explore current knowledge and needs of transportation careers and inequities in local communities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DC58ED3-481F-4393-B36A-496D621155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1852207"/>
              </p:ext>
            </p:extLst>
          </p:nvPr>
        </p:nvGraphicFramePr>
        <p:xfrm>
          <a:off x="203200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83227D-7FD1-3C28-79B4-2B4C99FDF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3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62"/>
    </mc:Choice>
    <mc:Fallback xmlns="">
      <p:transition spd="slow" advTm="10556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418E-66A5-4C2D-A577-9F24334C5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and Benefits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B14AA-9883-47CB-BA76-EE043CA640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Risks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58A09-3541-46D1-A29C-273A5C5C2B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None greater than experienced in daily life</a:t>
            </a:r>
          </a:p>
          <a:p>
            <a:r>
              <a:rPr lang="en-US" dirty="0"/>
              <a:t>Discussing transportation inequities could be stressful</a:t>
            </a:r>
          </a:p>
          <a:p>
            <a:pPr lvl="1"/>
            <a:r>
              <a:rPr lang="en-US" dirty="0"/>
              <a:t>Participants can choose to skip any survey questions or not answer questions during the focus group</a:t>
            </a:r>
          </a:p>
          <a:p>
            <a:pPr lvl="1"/>
            <a:r>
              <a:rPr lang="en-US" dirty="0"/>
              <a:t>Participants may stop at any time without penalty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3652A-CCAE-450F-9131-ECC8A7F9E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FE699-7C32-4BCC-ABA6-91A49666B43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direct benefits to participants</a:t>
            </a:r>
          </a:p>
          <a:p>
            <a:pPr lvl="1"/>
            <a:r>
              <a:rPr lang="en-US" dirty="0"/>
              <a:t>May receive extra credit in classes, if faculty agree</a:t>
            </a:r>
          </a:p>
          <a:p>
            <a:r>
              <a:rPr lang="en-US" dirty="0"/>
              <a:t>Knowledge gained will inform programs to develop career knowledge and increase interest in transportation field</a:t>
            </a:r>
          </a:p>
          <a:p>
            <a:pPr lvl="1"/>
            <a:r>
              <a:rPr lang="en-US" dirty="0"/>
              <a:t>Specific to Native American communities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BAD218-CB7B-4EC5-88B2-D3434C5C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82"/>
    </mc:Choice>
    <mc:Fallback xmlns="">
      <p:transition spd="slow" advTm="6248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FA73C-58CD-44EB-9591-FC6FF5FB4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Security and 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1DB6D-DBCA-42B6-A243-D6777CDAC8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Security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2C218-4655-4CE9-A0E3-287D9DF8A1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Qualtrics data from survey accessible only to researchers</a:t>
            </a:r>
          </a:p>
          <a:p>
            <a:pPr lvl="1"/>
            <a:r>
              <a:rPr lang="en-US" dirty="0"/>
              <a:t>Password-protected</a:t>
            </a:r>
          </a:p>
          <a:p>
            <a:r>
              <a:rPr lang="en-US" dirty="0"/>
              <a:t>Focus groups will be recorded</a:t>
            </a:r>
          </a:p>
          <a:p>
            <a:r>
              <a:rPr lang="en-US" dirty="0"/>
              <a:t>All data and videos stored on LSU laptops and cloud-based storage (OneDrive)</a:t>
            </a:r>
          </a:p>
          <a:p>
            <a:pPr lvl="1"/>
            <a:r>
              <a:rPr lang="en-US" dirty="0"/>
              <a:t>Password-protected, only accessible to researchers</a:t>
            </a:r>
          </a:p>
          <a:p>
            <a:r>
              <a:rPr lang="en-US" dirty="0"/>
              <a:t>All reports and publications will aggregate data; no individual names will be used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B3676-7246-4CE2-9B13-420220A87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Data Use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11452C-9AB4-42CF-A238-BC9F12C054E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Informs other grant activities</a:t>
            </a:r>
          </a:p>
          <a:p>
            <a:pPr lvl="1"/>
            <a:r>
              <a:rPr lang="en-US" dirty="0"/>
              <a:t>Transportation summit</a:t>
            </a:r>
          </a:p>
          <a:p>
            <a:pPr lvl="1"/>
            <a:r>
              <a:rPr lang="en-US" dirty="0"/>
              <a:t>K-12 STEM activities</a:t>
            </a:r>
          </a:p>
          <a:p>
            <a:r>
              <a:rPr lang="en-US" dirty="0"/>
              <a:t>Present findings to </a:t>
            </a:r>
            <a:r>
              <a:rPr lang="en-US" dirty="0" err="1"/>
              <a:t>Crownpoint</a:t>
            </a:r>
            <a:r>
              <a:rPr lang="en-US" dirty="0"/>
              <a:t> Council, NNHRRB, transportation summit at NTU, LSU venues</a:t>
            </a:r>
          </a:p>
          <a:p>
            <a:r>
              <a:rPr lang="en-US" dirty="0"/>
              <a:t>Academic conference: ASEE (American Society for Engineering Education)</a:t>
            </a:r>
          </a:p>
          <a:p>
            <a:r>
              <a:rPr lang="en-US" dirty="0"/>
              <a:t>Future research grants</a:t>
            </a:r>
          </a:p>
          <a:p>
            <a:r>
              <a:rPr lang="en-US" dirty="0"/>
              <a:t>NTU and LSU will retain access to the data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BB4DE03-A0B9-9B55-6262-0830D55F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4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242"/>
    </mc:Choice>
    <mc:Fallback xmlns="">
      <p:transition spd="slow" advTm="12424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347A730-664F-4184-A1A9-A90FAEED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835" y="79287"/>
            <a:ext cx="10515600" cy="1325563"/>
          </a:xfrm>
        </p:spPr>
        <p:txBody>
          <a:bodyPr/>
          <a:lstStyle/>
          <a:p>
            <a:r>
              <a:rPr lang="en-US" dirty="0"/>
              <a:t>Approval Process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E0EE2AB-CF80-4D75-B9C4-B92832DF9E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2407935"/>
              </p:ext>
            </p:extLst>
          </p:nvPr>
        </p:nvGraphicFramePr>
        <p:xfrm>
          <a:off x="357447" y="1404850"/>
          <a:ext cx="11546377" cy="492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5C3C03-3C30-195D-16A7-045A097D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00E-A250-4F90-8921-099572C1F7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6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37"/>
    </mc:Choice>
    <mc:Fallback xmlns="">
      <p:transition spd="slow" advTm="5603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f0244e-57ba-4253-8d88-0877d15eea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A9B56E06A4B54FAF33D4714B54CF32" ma:contentTypeVersion="15" ma:contentTypeDescription="Create a new document." ma:contentTypeScope="" ma:versionID="7856ee5fc33ac5547964f9dca8e5f2f5">
  <xsd:schema xmlns:xsd="http://www.w3.org/2001/XMLSchema" xmlns:xs="http://www.w3.org/2001/XMLSchema" xmlns:p="http://schemas.microsoft.com/office/2006/metadata/properties" xmlns:ns3="a1f694be-cc1b-4a64-b425-46a0cc7584a1" xmlns:ns4="42f0244e-57ba-4253-8d88-0877d15eeae5" targetNamespace="http://schemas.microsoft.com/office/2006/metadata/properties" ma:root="true" ma:fieldsID="8615f0dc5aa384d5faf787960eea53aa" ns3:_="" ns4:_="">
    <xsd:import namespace="a1f694be-cc1b-4a64-b425-46a0cc7584a1"/>
    <xsd:import namespace="42f0244e-57ba-4253-8d88-0877d15eea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694be-cc1b-4a64-b425-46a0cc7584a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0244e-57ba-4253-8d88-0877d15eea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285FE2-B3D7-4A34-B00F-457E63436F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1D26CD-8042-49CD-9746-F308AB46A6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2f0244e-57ba-4253-8d88-0877d15eeae5"/>
    <ds:schemaRef ds:uri="a1f694be-cc1b-4a64-b425-46a0cc7584a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143649-1D05-4857-A28C-E6D70FB863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f694be-cc1b-4a64-b425-46a0cc7584a1"/>
    <ds:schemaRef ds:uri="42f0244e-57ba-4253-8d88-0877d15eea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8230</TotalTime>
  <Words>464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Careers Development in the Transportation Sector for the Native American Population</vt:lpstr>
      <vt:lpstr>PowerPoint Presentation</vt:lpstr>
      <vt:lpstr>Study Components Purpose: Explore current knowledge and needs of transportation careers and inequities in local communities</vt:lpstr>
      <vt:lpstr>Risks and Benefits</vt:lpstr>
      <vt:lpstr>Data Security and Use</vt:lpstr>
      <vt:lpstr>Approval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Development in the Transportation Sector for the Native American Population</dc:title>
  <dc:creator>Laura H Ikuma</dc:creator>
  <cp:lastModifiedBy>Laura Ikuma</cp:lastModifiedBy>
  <cp:revision>9</cp:revision>
  <dcterms:created xsi:type="dcterms:W3CDTF">2022-05-18T15:56:26Z</dcterms:created>
  <dcterms:modified xsi:type="dcterms:W3CDTF">2023-02-21T16:31:54Z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0x010100FAA9B56E06A4B54FAF33D4714B54CF32</vt:lpwstr>
  </property>
</Properties>
</file>